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566" y="66"/>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neman, Thomas" userId="9613b37a-9a95-47a6-827a-bb256d7ad460" providerId="ADAL" clId="{2BAC2BE1-44D3-4768-B008-597032DA30A7}"/>
    <pc:docChg chg="modSld">
      <pc:chgData name="Linneman, Thomas" userId="9613b37a-9a95-47a6-827a-bb256d7ad460" providerId="ADAL" clId="{2BAC2BE1-44D3-4768-B008-597032DA30A7}" dt="2025-07-03T19:42:58.819" v="19" actId="20577"/>
      <pc:docMkLst>
        <pc:docMk/>
      </pc:docMkLst>
      <pc:sldChg chg="modSp mod">
        <pc:chgData name="Linneman, Thomas" userId="9613b37a-9a95-47a6-827a-bb256d7ad460" providerId="ADAL" clId="{2BAC2BE1-44D3-4768-B008-597032DA30A7}" dt="2025-07-03T19:42:58.819" v="19" actId="20577"/>
        <pc:sldMkLst>
          <pc:docMk/>
          <pc:sldMk cId="0" sldId="271"/>
        </pc:sldMkLst>
        <pc:spChg chg="mod">
          <ac:chgData name="Linneman, Thomas" userId="9613b37a-9a95-47a6-827a-bb256d7ad460" providerId="ADAL" clId="{2BAC2BE1-44D3-4768-B008-597032DA30A7}" dt="2025-07-03T19:42:58.819" v="19" actId="20577"/>
          <ac:spMkLst>
            <pc:docMk/>
            <pc:sldMk cId="0" sldId="271"/>
            <ac:spMk id="5"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2746FD8-45D5-44E4-B096-E7CC34244E11}" type="datetimeFigureOut">
              <a:rPr lang="en-US" smtClean="0"/>
              <a:pPr/>
              <a:t>7/3/2025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0E8A8-58B0-4CE6-81AF-27AA0A4B202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746FD8-45D5-44E4-B096-E7CC34244E11}" type="datetimeFigureOut">
              <a:rPr lang="en-US" smtClean="0"/>
              <a:pPr/>
              <a:t>7/3/2025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0E8A8-58B0-4CE6-81AF-27AA0A4B20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746FD8-45D5-44E4-B096-E7CC34244E11}" type="datetimeFigureOut">
              <a:rPr lang="en-US" smtClean="0"/>
              <a:pPr/>
              <a:t>7/3/2025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0E8A8-58B0-4CE6-81AF-27AA0A4B20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746FD8-45D5-44E4-B096-E7CC34244E11}" type="datetimeFigureOut">
              <a:rPr lang="en-US" smtClean="0"/>
              <a:pPr/>
              <a:t>7/3/2025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0E8A8-58B0-4CE6-81AF-27AA0A4B20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746FD8-45D5-44E4-B096-E7CC34244E11}" type="datetimeFigureOut">
              <a:rPr lang="en-US" smtClean="0"/>
              <a:pPr/>
              <a:t>7/3/2025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0E8A8-58B0-4CE6-81AF-27AA0A4B202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746FD8-45D5-44E4-B096-E7CC34244E11}" type="datetimeFigureOut">
              <a:rPr lang="en-US" smtClean="0"/>
              <a:pPr/>
              <a:t>7/3/2025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D0E8A8-58B0-4CE6-81AF-27AA0A4B20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746FD8-45D5-44E4-B096-E7CC34244E11}" type="datetimeFigureOut">
              <a:rPr lang="en-US" smtClean="0"/>
              <a:pPr/>
              <a:t>7/3/2025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D0E8A8-58B0-4CE6-81AF-27AA0A4B20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746FD8-45D5-44E4-B096-E7CC34244E11}" type="datetimeFigureOut">
              <a:rPr lang="en-US" smtClean="0"/>
              <a:pPr/>
              <a:t>7/3/2025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D0E8A8-58B0-4CE6-81AF-27AA0A4B20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746FD8-45D5-44E4-B096-E7CC34244E11}" type="datetimeFigureOut">
              <a:rPr lang="en-US" smtClean="0"/>
              <a:pPr/>
              <a:t>7/3/2025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D0E8A8-58B0-4CE6-81AF-27AA0A4B20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746FD8-45D5-44E4-B096-E7CC34244E11}" type="datetimeFigureOut">
              <a:rPr lang="en-US" smtClean="0"/>
              <a:pPr/>
              <a:t>7/3/2025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D0E8A8-58B0-4CE6-81AF-27AA0A4B20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746FD8-45D5-44E4-B096-E7CC34244E11}" type="datetimeFigureOut">
              <a:rPr lang="en-US" smtClean="0"/>
              <a:pPr/>
              <a:t>7/3/2025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D0E8A8-58B0-4CE6-81AF-27AA0A4B202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32746FD8-45D5-44E4-B096-E7CC34244E11}" type="datetimeFigureOut">
              <a:rPr lang="en-US" smtClean="0"/>
              <a:pPr/>
              <a:t>7/3/2025</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9FD0E8A8-58B0-4CE6-81AF-27AA0A4B202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20.xml"/><Relationship Id="rId1" Type="http://schemas.openxmlformats.org/officeDocument/2006/relationships/slideLayout" Target="../slideLayouts/slideLayout7.xml"/><Relationship Id="rId4" Type="http://schemas.openxmlformats.org/officeDocument/2006/relationships/slide" Target="slide2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2.xml"/><Relationship Id="rId1" Type="http://schemas.openxmlformats.org/officeDocument/2006/relationships/slideLayout" Target="../slideLayouts/slideLayout7.xml"/><Relationship Id="rId5" Type="http://schemas.openxmlformats.org/officeDocument/2006/relationships/slide" Target="slide24.xml"/><Relationship Id="rId4" Type="http://schemas.openxmlformats.org/officeDocument/2006/relationships/slide" Target="slide2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1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0"/>
            <a:ext cx="6165470" cy="461665"/>
          </a:xfrm>
          <a:prstGeom prst="rect">
            <a:avLst/>
          </a:prstGeom>
          <a:noFill/>
        </p:spPr>
        <p:txBody>
          <a:bodyPr wrap="none" rtlCol="0">
            <a:spAutoFit/>
          </a:bodyPr>
          <a:lstStyle/>
          <a:p>
            <a:r>
              <a:rPr lang="en-US" sz="2400" b="1" dirty="0">
                <a:latin typeface="Verdana" pitchFamily="34" charset="0"/>
                <a:ea typeface="Verdana" pitchFamily="34" charset="0"/>
                <a:cs typeface="Verdana" pitchFamily="34" charset="0"/>
              </a:rPr>
              <a:t>Making Sense of </a:t>
            </a:r>
            <a:r>
              <a:rPr lang="en-US" sz="2400" b="1">
                <a:latin typeface="Verdana" pitchFamily="34" charset="0"/>
                <a:ea typeface="Verdana" pitchFamily="34" charset="0"/>
                <a:cs typeface="Verdana" pitchFamily="34" charset="0"/>
              </a:rPr>
              <a:t>Real Research #5</a:t>
            </a:r>
            <a:endParaRPr lang="en-US" sz="2400" b="1" dirty="0">
              <a:latin typeface="Verdana" pitchFamily="34" charset="0"/>
              <a:ea typeface="Verdana" pitchFamily="34" charset="0"/>
              <a:cs typeface="Verdana" pitchFamily="34" charset="0"/>
            </a:endParaRPr>
          </a:p>
        </p:txBody>
      </p:sp>
      <p:sp>
        <p:nvSpPr>
          <p:cNvPr id="6" name="TextBox 5"/>
          <p:cNvSpPr txBox="1"/>
          <p:nvPr/>
        </p:nvSpPr>
        <p:spPr>
          <a:xfrm>
            <a:off x="0" y="457200"/>
            <a:ext cx="6872394" cy="4524315"/>
          </a:xfrm>
          <a:prstGeom prst="rect">
            <a:avLst/>
          </a:prstGeom>
          <a:noFill/>
        </p:spPr>
        <p:txBody>
          <a:bodyPr wrap="none" rtlCol="0">
            <a:spAutoFit/>
          </a:bodyPr>
          <a:lstStyle/>
          <a:p>
            <a:r>
              <a:rPr lang="en-US" sz="2400" dirty="0">
                <a:latin typeface="Verdana" pitchFamily="34" charset="0"/>
                <a:ea typeface="Verdana" pitchFamily="34" charset="0"/>
                <a:cs typeface="Verdana" pitchFamily="34" charset="0"/>
              </a:rPr>
              <a:t>“Support and Opposition for Invading Iraq:</a:t>
            </a:r>
          </a:p>
          <a:p>
            <a:r>
              <a:rPr lang="en-US" sz="2400" dirty="0">
                <a:latin typeface="Verdana" pitchFamily="34" charset="0"/>
                <a:ea typeface="Verdana" pitchFamily="34" charset="0"/>
                <a:cs typeface="Verdana" pitchFamily="34" charset="0"/>
              </a:rPr>
              <a:t>Did the President’s Speech Make a</a:t>
            </a:r>
          </a:p>
          <a:p>
            <a:r>
              <a:rPr lang="en-US" sz="2400" dirty="0">
                <a:latin typeface="Verdana" pitchFamily="34" charset="0"/>
                <a:ea typeface="Verdana" pitchFamily="34" charset="0"/>
                <a:cs typeface="Verdana" pitchFamily="34" charset="0"/>
              </a:rPr>
              <a:t>Difference?”</a:t>
            </a:r>
          </a:p>
          <a:p>
            <a:r>
              <a:rPr lang="en-US" sz="2400" dirty="0">
                <a:latin typeface="Verdana" pitchFamily="34" charset="0"/>
                <a:ea typeface="Verdana" pitchFamily="34" charset="0"/>
                <a:cs typeface="Verdana" pitchFamily="34" charset="0"/>
              </a:rPr>
              <a:t>By Juanita Firestone and Richard Harris</a:t>
            </a:r>
          </a:p>
          <a:p>
            <a:endParaRPr lang="en-US" sz="2400" dirty="0">
              <a:latin typeface="Verdana" pitchFamily="34" charset="0"/>
              <a:ea typeface="Verdana" pitchFamily="34" charset="0"/>
              <a:cs typeface="Verdana" pitchFamily="34" charset="0"/>
            </a:endParaRPr>
          </a:p>
          <a:p>
            <a:r>
              <a:rPr lang="en-US" sz="2400" dirty="0">
                <a:latin typeface="Verdana" pitchFamily="34" charset="0"/>
                <a:ea typeface="Verdana" pitchFamily="34" charset="0"/>
                <a:cs typeface="Verdana" pitchFamily="34" charset="0"/>
              </a:rPr>
              <a:t>This article appeared in the</a:t>
            </a:r>
          </a:p>
          <a:p>
            <a:r>
              <a:rPr lang="en-US" sz="2400" i="1" dirty="0">
                <a:latin typeface="Verdana" pitchFamily="34" charset="0"/>
                <a:ea typeface="Verdana" pitchFamily="34" charset="0"/>
                <a:cs typeface="Verdana" pitchFamily="34" charset="0"/>
              </a:rPr>
              <a:t>International Journal of</a:t>
            </a:r>
          </a:p>
          <a:p>
            <a:r>
              <a:rPr lang="en-US" sz="2400" i="1" dirty="0">
                <a:latin typeface="Verdana" pitchFamily="34" charset="0"/>
                <a:ea typeface="Verdana" pitchFamily="34" charset="0"/>
                <a:cs typeface="Verdana" pitchFamily="34" charset="0"/>
              </a:rPr>
              <a:t>Public Administration </a:t>
            </a:r>
            <a:r>
              <a:rPr lang="en-US" sz="2400" dirty="0">
                <a:latin typeface="Verdana" pitchFamily="34" charset="0"/>
                <a:ea typeface="Verdana" pitchFamily="34" charset="0"/>
                <a:cs typeface="Verdana" pitchFamily="34" charset="0"/>
              </a:rPr>
              <a:t>in 2006.</a:t>
            </a:r>
          </a:p>
          <a:p>
            <a:endParaRPr lang="en-US" sz="2400" dirty="0">
              <a:latin typeface="Verdana" pitchFamily="34" charset="0"/>
              <a:ea typeface="Verdana" pitchFamily="34" charset="0"/>
              <a:cs typeface="Verdana" pitchFamily="34" charset="0"/>
            </a:endParaRPr>
          </a:p>
          <a:p>
            <a:r>
              <a:rPr lang="en-US" sz="2400" dirty="0">
                <a:latin typeface="Verdana" pitchFamily="34" charset="0"/>
                <a:ea typeface="Verdana" pitchFamily="34" charset="0"/>
                <a:cs typeface="Verdana" pitchFamily="34" charset="0"/>
              </a:rPr>
              <a:t>This Article Analysis will</a:t>
            </a:r>
          </a:p>
          <a:p>
            <a:r>
              <a:rPr lang="en-US" sz="2400" dirty="0">
                <a:latin typeface="Verdana" pitchFamily="34" charset="0"/>
                <a:ea typeface="Verdana" pitchFamily="34" charset="0"/>
                <a:cs typeface="Verdana" pitchFamily="34" charset="0"/>
              </a:rPr>
              <a:t>guide you through the article</a:t>
            </a:r>
          </a:p>
          <a:p>
            <a:r>
              <a:rPr lang="en-US" sz="2400" dirty="0">
                <a:latin typeface="Verdana" pitchFamily="34" charset="0"/>
                <a:ea typeface="Verdana" pitchFamily="34" charset="0"/>
                <a:cs typeface="Verdana" pitchFamily="34" charset="0"/>
              </a:rPr>
              <a:t>in two ways:</a:t>
            </a:r>
          </a:p>
        </p:txBody>
      </p:sp>
      <p:sp>
        <p:nvSpPr>
          <p:cNvPr id="7" name="TextBox 6"/>
          <p:cNvSpPr txBox="1"/>
          <p:nvPr/>
        </p:nvSpPr>
        <p:spPr>
          <a:xfrm>
            <a:off x="545339" y="4953000"/>
            <a:ext cx="5626861" cy="1200329"/>
          </a:xfrm>
          <a:prstGeom prst="rect">
            <a:avLst/>
          </a:prstGeom>
          <a:solidFill>
            <a:schemeClr val="tx2">
              <a:lumMod val="40000"/>
              <a:lumOff val="60000"/>
            </a:schemeClr>
          </a:solidFill>
          <a:ln>
            <a:solidFill>
              <a:schemeClr val="tx1"/>
            </a:solidFill>
          </a:ln>
          <a:scene3d>
            <a:camera prst="orthographicFront"/>
            <a:lightRig rig="threePt" dir="t"/>
          </a:scene3d>
          <a:sp3d>
            <a:bevelT/>
          </a:sp3d>
        </p:spPr>
        <p:txBody>
          <a:bodyPr wrap="none" rtlCol="0">
            <a:spAutoFit/>
          </a:bodyPr>
          <a:lstStyle/>
          <a:p>
            <a:r>
              <a:rPr lang="en-US" sz="2400" b="1" dirty="0">
                <a:latin typeface="Verdana" pitchFamily="34" charset="0"/>
                <a:ea typeface="Verdana" pitchFamily="34" charset="0"/>
                <a:cs typeface="Verdana" pitchFamily="34" charset="0"/>
              </a:rPr>
              <a:t>Blue Commentary Boxes:</a:t>
            </a:r>
          </a:p>
          <a:p>
            <a:r>
              <a:rPr lang="en-US" sz="2400" dirty="0" err="1">
                <a:latin typeface="Verdana" pitchFamily="34" charset="0"/>
                <a:ea typeface="Verdana" pitchFamily="34" charset="0"/>
                <a:cs typeface="Verdana" pitchFamily="34" charset="0"/>
              </a:rPr>
              <a:t>Linneman’s</a:t>
            </a:r>
            <a:r>
              <a:rPr lang="en-US" sz="2400" dirty="0">
                <a:latin typeface="Verdana" pitchFamily="34" charset="0"/>
                <a:ea typeface="Verdana" pitchFamily="34" charset="0"/>
                <a:cs typeface="Verdana" pitchFamily="34" charset="0"/>
              </a:rPr>
              <a:t> comments to help you</a:t>
            </a:r>
          </a:p>
          <a:p>
            <a:r>
              <a:rPr lang="en-US" sz="2400" dirty="0">
                <a:latin typeface="Verdana" pitchFamily="34" charset="0"/>
                <a:ea typeface="Verdana" pitchFamily="34" charset="0"/>
                <a:cs typeface="Verdana" pitchFamily="34" charset="0"/>
              </a:rPr>
              <a:t>understand elements in the article.</a:t>
            </a:r>
          </a:p>
        </p:txBody>
      </p:sp>
      <p:sp>
        <p:nvSpPr>
          <p:cNvPr id="8" name="TextBox 7"/>
          <p:cNvSpPr txBox="1"/>
          <p:nvPr/>
        </p:nvSpPr>
        <p:spPr>
          <a:xfrm>
            <a:off x="366199" y="6324600"/>
            <a:ext cx="6034601" cy="2677656"/>
          </a:xfrm>
          <a:prstGeom prst="rect">
            <a:avLst/>
          </a:prstGeom>
          <a:solidFill>
            <a:srgbClr val="92D050"/>
          </a:solidFill>
          <a:ln>
            <a:solidFill>
              <a:schemeClr val="tx1"/>
            </a:solidFill>
          </a:ln>
          <a:scene3d>
            <a:camera prst="orthographicFront"/>
            <a:lightRig rig="threePt" dir="t"/>
          </a:scene3d>
          <a:sp3d>
            <a:bevelT/>
          </a:sp3d>
        </p:spPr>
        <p:txBody>
          <a:bodyPr wrap="none" rtlCol="0">
            <a:spAutoFit/>
          </a:bodyPr>
          <a:lstStyle/>
          <a:p>
            <a:r>
              <a:rPr lang="en-US" sz="2400" b="1" dirty="0">
                <a:latin typeface="Verdana" pitchFamily="34" charset="0"/>
                <a:ea typeface="Verdana" pitchFamily="34" charset="0"/>
                <a:cs typeface="Verdana" pitchFamily="34" charset="0"/>
              </a:rPr>
              <a:t>Green Question Boxes:</a:t>
            </a:r>
            <a:endParaRPr lang="en-US" sz="2400" dirty="0">
              <a:latin typeface="Verdana" pitchFamily="34" charset="0"/>
              <a:ea typeface="Verdana" pitchFamily="34" charset="0"/>
              <a:cs typeface="Verdana" pitchFamily="34" charset="0"/>
            </a:endParaRPr>
          </a:p>
          <a:p>
            <a:r>
              <a:rPr lang="en-US" sz="2400" dirty="0" err="1">
                <a:latin typeface="Verdana" pitchFamily="34" charset="0"/>
                <a:ea typeface="Verdana" pitchFamily="34" charset="0"/>
                <a:cs typeface="Verdana" pitchFamily="34" charset="0"/>
              </a:rPr>
              <a:t>Linneman’s</a:t>
            </a:r>
            <a:r>
              <a:rPr lang="en-US" sz="2400" dirty="0">
                <a:latin typeface="Verdana" pitchFamily="34" charset="0"/>
                <a:ea typeface="Verdana" pitchFamily="34" charset="0"/>
                <a:cs typeface="Verdana" pitchFamily="34" charset="0"/>
              </a:rPr>
              <a:t> questions for you about</a:t>
            </a:r>
          </a:p>
          <a:p>
            <a:r>
              <a:rPr lang="en-US" sz="2400" dirty="0">
                <a:latin typeface="Verdana" pitchFamily="34" charset="0"/>
                <a:ea typeface="Verdana" pitchFamily="34" charset="0"/>
                <a:cs typeface="Verdana" pitchFamily="34" charset="0"/>
              </a:rPr>
              <a:t>elements in the article.  Answer the</a:t>
            </a:r>
          </a:p>
          <a:p>
            <a:r>
              <a:rPr lang="en-US" sz="2400" dirty="0">
                <a:latin typeface="Verdana" pitchFamily="34" charset="0"/>
                <a:ea typeface="Verdana" pitchFamily="34" charset="0"/>
                <a:cs typeface="Verdana" pitchFamily="34" charset="0"/>
              </a:rPr>
              <a:t>question for yourself, and then click</a:t>
            </a:r>
          </a:p>
          <a:p>
            <a:r>
              <a:rPr lang="en-US" sz="2400" dirty="0">
                <a:latin typeface="Verdana" pitchFamily="34" charset="0"/>
                <a:ea typeface="Verdana" pitchFamily="34" charset="0"/>
                <a:cs typeface="Verdana" pitchFamily="34" charset="0"/>
              </a:rPr>
              <a:t>on the box to see </a:t>
            </a:r>
            <a:r>
              <a:rPr lang="en-US" sz="2400" dirty="0" err="1">
                <a:latin typeface="Verdana" pitchFamily="34" charset="0"/>
                <a:ea typeface="Verdana" pitchFamily="34" charset="0"/>
                <a:cs typeface="Verdana" pitchFamily="34" charset="0"/>
              </a:rPr>
              <a:t>Linneman’s</a:t>
            </a:r>
            <a:r>
              <a:rPr lang="en-US" sz="2400" dirty="0">
                <a:latin typeface="Verdana" pitchFamily="34" charset="0"/>
                <a:ea typeface="Verdana" pitchFamily="34" charset="0"/>
                <a:cs typeface="Verdana" pitchFamily="34" charset="0"/>
              </a:rPr>
              <a:t> answer.</a:t>
            </a:r>
          </a:p>
          <a:p>
            <a:r>
              <a:rPr lang="en-US" sz="2400" dirty="0">
                <a:latin typeface="Verdana" pitchFamily="34" charset="0"/>
                <a:ea typeface="Verdana" pitchFamily="34" charset="0"/>
                <a:cs typeface="Verdana" pitchFamily="34" charset="0"/>
              </a:rPr>
              <a:t>Click the box again to return to the</a:t>
            </a:r>
          </a:p>
          <a:p>
            <a:r>
              <a:rPr lang="en-US" sz="2400" dirty="0">
                <a:latin typeface="Verdana" pitchFamily="34" charset="0"/>
                <a:ea typeface="Verdana" pitchFamily="34" charset="0"/>
                <a:cs typeface="Verdana" pitchFamily="34" charset="0"/>
              </a:rPr>
              <a:t>question.</a:t>
            </a:r>
          </a:p>
        </p:txBody>
      </p:sp>
      <p:pic>
        <p:nvPicPr>
          <p:cNvPr id="18434" name="Picture 2" descr="International Journal of Public Administration"/>
          <p:cNvPicPr>
            <a:picLocks noChangeAspect="1" noChangeArrowheads="1"/>
          </p:cNvPicPr>
          <p:nvPr/>
        </p:nvPicPr>
        <p:blipFill>
          <a:blip r:embed="rId2" cstate="print">
            <a:lum bright="20000"/>
          </a:blip>
          <a:srcRect/>
          <a:stretch>
            <a:fillRect/>
          </a:stretch>
        </p:blipFill>
        <p:spPr bwMode="auto">
          <a:xfrm>
            <a:off x="4710430" y="2209800"/>
            <a:ext cx="2071370" cy="26670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1676400" y="0"/>
            <a:ext cx="5181600" cy="911699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1752600" y="1"/>
            <a:ext cx="5105400" cy="903761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7682805"/>
            <a:ext cx="1524000" cy="1384995"/>
          </a:xfrm>
          <a:prstGeom prst="rect">
            <a:avLst/>
          </a:prstGeom>
          <a:solidFill>
            <a:schemeClr val="tx2">
              <a:lumMod val="40000"/>
              <a:lumOff val="60000"/>
            </a:schemeClr>
          </a:solidFill>
          <a:ln>
            <a:solidFill>
              <a:schemeClr val="tx1"/>
            </a:solidFill>
          </a:ln>
          <a:scene3d>
            <a:camera prst="orthographicFront"/>
            <a:lightRig rig="threePt" dir="t"/>
          </a:scene3d>
          <a:sp3d>
            <a:bevelT/>
          </a:sp3d>
        </p:spPr>
        <p:txBody>
          <a:bodyPr wrap="square" rtlCol="0">
            <a:spAutoFit/>
          </a:bodyPr>
          <a:lstStyle/>
          <a:p>
            <a:r>
              <a:rPr lang="en-US" sz="1200" dirty="0">
                <a:latin typeface="Verdana" pitchFamily="34" charset="0"/>
                <a:ea typeface="Verdana" pitchFamily="34" charset="0"/>
                <a:cs typeface="Verdana" pitchFamily="34" charset="0"/>
              </a:rPr>
              <a:t>Comment 6:</a:t>
            </a:r>
          </a:p>
          <a:p>
            <a:r>
              <a:rPr lang="en-US" sz="1200" dirty="0">
                <a:latin typeface="Verdana" pitchFamily="34" charset="0"/>
                <a:ea typeface="Verdana" pitchFamily="34" charset="0"/>
                <a:cs typeface="Verdana" pitchFamily="34" charset="0"/>
              </a:rPr>
              <a:t>Gamma is another measure of association, similar to the correlation coefficient.</a:t>
            </a:r>
          </a:p>
        </p:txBody>
      </p:sp>
      <p:sp>
        <p:nvSpPr>
          <p:cNvPr id="4" name="TextBox 3">
            <a:hlinkClick r:id="rId2" action="ppaction://hlinksldjump"/>
          </p:cNvPr>
          <p:cNvSpPr txBox="1"/>
          <p:nvPr/>
        </p:nvSpPr>
        <p:spPr>
          <a:xfrm>
            <a:off x="0" y="533400"/>
            <a:ext cx="1524000" cy="1200329"/>
          </a:xfrm>
          <a:prstGeom prst="rect">
            <a:avLst/>
          </a:prstGeom>
          <a:solidFill>
            <a:srgbClr val="92D050"/>
          </a:solidFill>
          <a:ln>
            <a:solidFill>
              <a:schemeClr val="tx1"/>
            </a:solidFill>
          </a:ln>
          <a:scene3d>
            <a:camera prst="orthographicFront"/>
            <a:lightRig rig="threePt" dir="t"/>
          </a:scene3d>
          <a:sp3d>
            <a:bevelT/>
          </a:sp3d>
        </p:spPr>
        <p:txBody>
          <a:bodyPr wrap="square" rtlCol="0">
            <a:spAutoFit/>
          </a:bodyPr>
          <a:lstStyle/>
          <a:p>
            <a:r>
              <a:rPr lang="en-US" sz="1200" dirty="0">
                <a:latin typeface="Verdana" pitchFamily="34" charset="0"/>
                <a:ea typeface="Verdana" pitchFamily="34" charset="0"/>
                <a:cs typeface="Verdana" pitchFamily="34" charset="0"/>
              </a:rPr>
              <a:t>Question 4:</a:t>
            </a:r>
          </a:p>
          <a:p>
            <a:r>
              <a:rPr lang="en-US" sz="1200" dirty="0">
                <a:latin typeface="Verdana" pitchFamily="34" charset="0"/>
                <a:ea typeface="Verdana" pitchFamily="34" charset="0"/>
                <a:cs typeface="Verdana" pitchFamily="34" charset="0"/>
              </a:rPr>
              <a:t>Could you run a chi-square test on this table with the given information? </a:t>
            </a:r>
          </a:p>
        </p:txBody>
      </p:sp>
      <p:pic>
        <p:nvPicPr>
          <p:cNvPr id="40962" name="Picture 2"/>
          <p:cNvPicPr>
            <a:picLocks noChangeAspect="1" noChangeArrowheads="1"/>
          </p:cNvPicPr>
          <p:nvPr/>
        </p:nvPicPr>
        <p:blipFill>
          <a:blip r:embed="rId3" cstate="print"/>
          <a:srcRect/>
          <a:stretch>
            <a:fillRect/>
          </a:stretch>
        </p:blipFill>
        <p:spPr bwMode="auto">
          <a:xfrm>
            <a:off x="1709904" y="1"/>
            <a:ext cx="5148096" cy="9143999"/>
          </a:xfrm>
          <a:prstGeom prst="rect">
            <a:avLst/>
          </a:prstGeom>
          <a:noFill/>
          <a:ln w="9525">
            <a:noFill/>
            <a:miter lim="800000"/>
            <a:headEnd/>
            <a:tailEnd/>
          </a:ln>
        </p:spPr>
      </p:pic>
      <p:sp>
        <p:nvSpPr>
          <p:cNvPr id="6" name="TextBox 5">
            <a:hlinkClick r:id="rId4" action="ppaction://hlinksldjump"/>
          </p:cNvPr>
          <p:cNvSpPr txBox="1"/>
          <p:nvPr/>
        </p:nvSpPr>
        <p:spPr>
          <a:xfrm>
            <a:off x="0" y="6528137"/>
            <a:ext cx="1524000" cy="1015663"/>
          </a:xfrm>
          <a:prstGeom prst="rect">
            <a:avLst/>
          </a:prstGeom>
          <a:solidFill>
            <a:srgbClr val="92D050"/>
          </a:solidFill>
          <a:ln>
            <a:solidFill>
              <a:schemeClr val="tx1"/>
            </a:solidFill>
          </a:ln>
          <a:scene3d>
            <a:camera prst="orthographicFront"/>
            <a:lightRig rig="threePt" dir="t"/>
          </a:scene3d>
          <a:sp3d>
            <a:bevelT/>
          </a:sp3d>
        </p:spPr>
        <p:txBody>
          <a:bodyPr wrap="square" rtlCol="0">
            <a:spAutoFit/>
          </a:bodyPr>
          <a:lstStyle/>
          <a:p>
            <a:r>
              <a:rPr lang="en-US" sz="1200" dirty="0">
                <a:latin typeface="Verdana" pitchFamily="34" charset="0"/>
                <a:ea typeface="Verdana" pitchFamily="34" charset="0"/>
                <a:cs typeface="Verdana" pitchFamily="34" charset="0"/>
              </a:rPr>
              <a:t>Question 5:</a:t>
            </a:r>
          </a:p>
          <a:p>
            <a:r>
              <a:rPr lang="en-US" sz="1200" dirty="0">
                <a:latin typeface="Verdana" pitchFamily="34" charset="0"/>
                <a:ea typeface="Verdana" pitchFamily="34" charset="0"/>
                <a:cs typeface="Verdana" pitchFamily="34" charset="0"/>
              </a:rPr>
              <a:t>Why are there six degrees of freedom in Table 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4766608"/>
            <a:ext cx="1524000" cy="1754326"/>
          </a:xfrm>
          <a:prstGeom prst="rect">
            <a:avLst/>
          </a:prstGeom>
          <a:solidFill>
            <a:schemeClr val="tx2">
              <a:lumMod val="40000"/>
              <a:lumOff val="60000"/>
            </a:schemeClr>
          </a:solidFill>
          <a:ln>
            <a:solidFill>
              <a:schemeClr val="tx1"/>
            </a:solidFill>
          </a:ln>
          <a:scene3d>
            <a:camera prst="orthographicFront"/>
            <a:lightRig rig="threePt" dir="t"/>
          </a:scene3d>
          <a:sp3d>
            <a:bevelT/>
          </a:sp3d>
        </p:spPr>
        <p:txBody>
          <a:bodyPr wrap="square" rtlCol="0">
            <a:spAutoFit/>
          </a:bodyPr>
          <a:lstStyle/>
          <a:p>
            <a:r>
              <a:rPr lang="en-US" sz="1200" dirty="0">
                <a:latin typeface="Verdana" pitchFamily="34" charset="0"/>
                <a:ea typeface="Verdana" pitchFamily="34" charset="0"/>
                <a:cs typeface="Verdana" pitchFamily="34" charset="0"/>
              </a:rPr>
              <a:t>Comment 7:</a:t>
            </a:r>
          </a:p>
          <a:p>
            <a:r>
              <a:rPr lang="en-US" sz="1200" dirty="0">
                <a:latin typeface="Verdana" pitchFamily="34" charset="0"/>
                <a:ea typeface="Verdana" pitchFamily="34" charset="0"/>
                <a:cs typeface="Verdana" pitchFamily="34" charset="0"/>
              </a:rPr>
              <a:t>Some of these variables seem to be reference grouped, but the authors don’t tell us what the reference groups are.</a:t>
            </a:r>
          </a:p>
        </p:txBody>
      </p:sp>
      <p:sp>
        <p:nvSpPr>
          <p:cNvPr id="4" name="TextBox 3">
            <a:hlinkClick r:id="rId2" action="ppaction://hlinksldjump"/>
          </p:cNvPr>
          <p:cNvSpPr txBox="1"/>
          <p:nvPr/>
        </p:nvSpPr>
        <p:spPr>
          <a:xfrm>
            <a:off x="0" y="76200"/>
            <a:ext cx="1524000" cy="830997"/>
          </a:xfrm>
          <a:prstGeom prst="rect">
            <a:avLst/>
          </a:prstGeom>
          <a:solidFill>
            <a:srgbClr val="92D050"/>
          </a:solidFill>
          <a:ln>
            <a:solidFill>
              <a:schemeClr val="tx1"/>
            </a:solidFill>
          </a:ln>
          <a:scene3d>
            <a:camera prst="orthographicFront"/>
            <a:lightRig rig="threePt" dir="t"/>
          </a:scene3d>
          <a:sp3d>
            <a:bevelT/>
          </a:sp3d>
        </p:spPr>
        <p:txBody>
          <a:bodyPr wrap="square" rtlCol="0">
            <a:spAutoFit/>
          </a:bodyPr>
          <a:lstStyle/>
          <a:p>
            <a:r>
              <a:rPr lang="en-US" sz="1200" dirty="0">
                <a:latin typeface="Verdana" pitchFamily="34" charset="0"/>
                <a:ea typeface="Verdana" pitchFamily="34" charset="0"/>
                <a:cs typeface="Verdana" pitchFamily="34" charset="0"/>
              </a:rPr>
              <a:t>Question 6:</a:t>
            </a:r>
          </a:p>
          <a:p>
            <a:r>
              <a:rPr lang="en-US" sz="1200" dirty="0">
                <a:latin typeface="Verdana" pitchFamily="34" charset="0"/>
                <a:ea typeface="Verdana" pitchFamily="34" charset="0"/>
                <a:cs typeface="Verdana" pitchFamily="34" charset="0"/>
              </a:rPr>
              <a:t>Why are they using logistic regression?</a:t>
            </a:r>
          </a:p>
        </p:txBody>
      </p:sp>
      <p:pic>
        <p:nvPicPr>
          <p:cNvPr id="41987" name="Picture 3"/>
          <p:cNvPicPr>
            <a:picLocks noChangeAspect="1" noChangeArrowheads="1"/>
          </p:cNvPicPr>
          <p:nvPr/>
        </p:nvPicPr>
        <p:blipFill>
          <a:blip r:embed="rId3" cstate="print"/>
          <a:srcRect/>
          <a:stretch>
            <a:fillRect/>
          </a:stretch>
        </p:blipFill>
        <p:spPr bwMode="auto">
          <a:xfrm>
            <a:off x="1676400" y="0"/>
            <a:ext cx="5181600" cy="9104120"/>
          </a:xfrm>
          <a:prstGeom prst="rect">
            <a:avLst/>
          </a:prstGeom>
          <a:noFill/>
          <a:ln w="9525">
            <a:noFill/>
            <a:miter lim="800000"/>
            <a:headEnd/>
            <a:tailEnd/>
          </a:ln>
        </p:spPr>
      </p:pic>
      <p:sp>
        <p:nvSpPr>
          <p:cNvPr id="6" name="TextBox 5">
            <a:hlinkClick r:id="rId4" action="ppaction://hlinksldjump"/>
          </p:cNvPr>
          <p:cNvSpPr txBox="1"/>
          <p:nvPr/>
        </p:nvSpPr>
        <p:spPr>
          <a:xfrm>
            <a:off x="0" y="997803"/>
            <a:ext cx="1524000" cy="1384995"/>
          </a:xfrm>
          <a:prstGeom prst="rect">
            <a:avLst/>
          </a:prstGeom>
          <a:solidFill>
            <a:srgbClr val="92D050"/>
          </a:solidFill>
          <a:ln>
            <a:solidFill>
              <a:schemeClr val="tx1"/>
            </a:solidFill>
          </a:ln>
          <a:scene3d>
            <a:camera prst="orthographicFront"/>
            <a:lightRig rig="threePt" dir="t"/>
          </a:scene3d>
          <a:sp3d>
            <a:bevelT/>
          </a:sp3d>
        </p:spPr>
        <p:txBody>
          <a:bodyPr wrap="square" rtlCol="0">
            <a:spAutoFit/>
          </a:bodyPr>
          <a:lstStyle/>
          <a:p>
            <a:r>
              <a:rPr lang="en-US" sz="1200" dirty="0">
                <a:latin typeface="Verdana" pitchFamily="34" charset="0"/>
                <a:ea typeface="Verdana" pitchFamily="34" charset="0"/>
                <a:cs typeface="Verdana" pitchFamily="34" charset="0"/>
              </a:rPr>
              <a:t>Question 7:</a:t>
            </a:r>
          </a:p>
          <a:p>
            <a:r>
              <a:rPr lang="en-US" sz="1200" dirty="0">
                <a:latin typeface="Verdana" pitchFamily="34" charset="0"/>
                <a:ea typeface="Verdana" pitchFamily="34" charset="0"/>
                <a:cs typeface="Verdana" pitchFamily="34" charset="0"/>
              </a:rPr>
              <a:t>Given the results earlier in the article, how was this variable coded for the regression?</a:t>
            </a:r>
          </a:p>
        </p:txBody>
      </p:sp>
      <p:cxnSp>
        <p:nvCxnSpPr>
          <p:cNvPr id="8" name="Straight Arrow Connector 7"/>
          <p:cNvCxnSpPr/>
          <p:nvPr/>
        </p:nvCxnSpPr>
        <p:spPr>
          <a:xfrm flipV="1">
            <a:off x="1524000" y="1524000"/>
            <a:ext cx="533400" cy="1524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a:hlinkClick r:id="rId5" action="ppaction://hlinksldjump"/>
          </p:cNvPr>
          <p:cNvSpPr txBox="1"/>
          <p:nvPr/>
        </p:nvSpPr>
        <p:spPr>
          <a:xfrm>
            <a:off x="0" y="2501205"/>
            <a:ext cx="1600200" cy="1938992"/>
          </a:xfrm>
          <a:prstGeom prst="rect">
            <a:avLst/>
          </a:prstGeom>
          <a:solidFill>
            <a:srgbClr val="92D050"/>
          </a:solidFill>
          <a:ln>
            <a:solidFill>
              <a:schemeClr val="tx1"/>
            </a:solidFill>
          </a:ln>
          <a:scene3d>
            <a:camera prst="orthographicFront"/>
            <a:lightRig rig="threePt" dir="t"/>
          </a:scene3d>
          <a:sp3d>
            <a:bevelT/>
          </a:sp3d>
        </p:spPr>
        <p:txBody>
          <a:bodyPr wrap="square" rtlCol="0">
            <a:spAutoFit/>
          </a:bodyPr>
          <a:lstStyle/>
          <a:p>
            <a:r>
              <a:rPr lang="en-US" sz="1200" dirty="0">
                <a:latin typeface="Verdana" pitchFamily="34" charset="0"/>
                <a:ea typeface="Verdana" pitchFamily="34" charset="0"/>
                <a:cs typeface="Verdana" pitchFamily="34" charset="0"/>
              </a:rPr>
              <a:t>Question 8:</a:t>
            </a:r>
          </a:p>
          <a:p>
            <a:r>
              <a:rPr lang="en-US" sz="1200" dirty="0">
                <a:latin typeface="Verdana" pitchFamily="34" charset="0"/>
                <a:ea typeface="Verdana" pitchFamily="34" charset="0"/>
                <a:cs typeface="Verdana" pitchFamily="34" charset="0"/>
              </a:rPr>
              <a:t>How does the model refute this claim:</a:t>
            </a:r>
          </a:p>
          <a:p>
            <a:r>
              <a:rPr lang="en-US" sz="1200" dirty="0">
                <a:latin typeface="Verdana" pitchFamily="34" charset="0"/>
                <a:ea typeface="Verdana" pitchFamily="34" charset="0"/>
                <a:cs typeface="Verdana" pitchFamily="34" charset="0"/>
              </a:rPr>
              <a:t>Republicans support the invasion because they have more confidence in the president.</a:t>
            </a:r>
          </a:p>
        </p:txBody>
      </p:sp>
      <p:sp>
        <p:nvSpPr>
          <p:cNvPr id="11" name="TextBox 10"/>
          <p:cNvSpPr txBox="1"/>
          <p:nvPr/>
        </p:nvSpPr>
        <p:spPr>
          <a:xfrm>
            <a:off x="0" y="7715071"/>
            <a:ext cx="1524000" cy="1200329"/>
          </a:xfrm>
          <a:prstGeom prst="rect">
            <a:avLst/>
          </a:prstGeom>
          <a:solidFill>
            <a:schemeClr val="tx2">
              <a:lumMod val="40000"/>
              <a:lumOff val="60000"/>
            </a:schemeClr>
          </a:solidFill>
          <a:ln>
            <a:solidFill>
              <a:schemeClr val="tx1"/>
            </a:solidFill>
          </a:ln>
          <a:scene3d>
            <a:camera prst="orthographicFront"/>
            <a:lightRig rig="threePt" dir="t"/>
          </a:scene3d>
          <a:sp3d>
            <a:bevelT/>
          </a:sp3d>
        </p:spPr>
        <p:txBody>
          <a:bodyPr wrap="square" rtlCol="0">
            <a:spAutoFit/>
          </a:bodyPr>
          <a:lstStyle/>
          <a:p>
            <a:r>
              <a:rPr lang="en-US" sz="1200" dirty="0">
                <a:latin typeface="Verdana" pitchFamily="34" charset="0"/>
                <a:ea typeface="Verdana" pitchFamily="34" charset="0"/>
                <a:cs typeface="Verdana" pitchFamily="34" charset="0"/>
              </a:rPr>
              <a:t>Comment 8:</a:t>
            </a:r>
          </a:p>
          <a:p>
            <a:r>
              <a:rPr lang="en-US" sz="1200" dirty="0">
                <a:latin typeface="Verdana" pitchFamily="34" charset="0"/>
                <a:ea typeface="Verdana" pitchFamily="34" charset="0"/>
                <a:cs typeface="Verdana" pitchFamily="34" charset="0"/>
              </a:rPr>
              <a:t>Rather than R</a:t>
            </a:r>
            <a:r>
              <a:rPr lang="en-US" sz="1200" baseline="30000" dirty="0">
                <a:latin typeface="Verdana" pitchFamily="34" charset="0"/>
                <a:ea typeface="Verdana" pitchFamily="34" charset="0"/>
                <a:cs typeface="Verdana" pitchFamily="34" charset="0"/>
              </a:rPr>
              <a:t>2</a:t>
            </a:r>
            <a:r>
              <a:rPr lang="en-US" sz="1200" dirty="0">
                <a:latin typeface="Verdana" pitchFamily="34" charset="0"/>
                <a:ea typeface="Verdana" pitchFamily="34" charset="0"/>
                <a:cs typeface="Verdana" pitchFamily="34" charset="0"/>
              </a:rPr>
              <a:t>, the authors use this technique to show how the model performs.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rcRect/>
          <a:stretch>
            <a:fillRect/>
          </a:stretch>
        </p:blipFill>
        <p:spPr bwMode="auto">
          <a:xfrm>
            <a:off x="1676400" y="1"/>
            <a:ext cx="5181600" cy="906576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srcRect/>
          <a:stretch>
            <a:fillRect/>
          </a:stretch>
        </p:blipFill>
        <p:spPr bwMode="auto">
          <a:xfrm>
            <a:off x="1600200" y="-1"/>
            <a:ext cx="5257800" cy="915981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cstate="print"/>
          <a:srcRect/>
          <a:stretch>
            <a:fillRect/>
          </a:stretch>
        </p:blipFill>
        <p:spPr bwMode="auto">
          <a:xfrm>
            <a:off x="1600200" y="0"/>
            <a:ext cx="5257799" cy="7326032"/>
          </a:xfrm>
          <a:prstGeom prst="rect">
            <a:avLst/>
          </a:prstGeom>
          <a:noFill/>
          <a:ln w="9525">
            <a:noFill/>
            <a:miter lim="800000"/>
            <a:headEnd/>
            <a:tailEnd/>
          </a:ln>
        </p:spPr>
      </p:pic>
      <p:sp>
        <p:nvSpPr>
          <p:cNvPr id="2" name="TextBox 1">
            <a:extLst>
              <a:ext uri="{FF2B5EF4-FFF2-40B4-BE49-F238E27FC236}">
                <a16:creationId xmlns:a16="http://schemas.microsoft.com/office/drawing/2014/main" id="{ECD4F77E-A5CA-60D2-3B5C-46C5C217C9EF}"/>
              </a:ext>
            </a:extLst>
          </p:cNvPr>
          <p:cNvSpPr txBox="1"/>
          <p:nvPr/>
        </p:nvSpPr>
        <p:spPr>
          <a:xfrm>
            <a:off x="0" y="7467600"/>
            <a:ext cx="6833347" cy="646331"/>
          </a:xfrm>
          <a:prstGeom prst="rect">
            <a:avLst/>
          </a:prstGeom>
          <a:solidFill>
            <a:schemeClr val="tx2">
              <a:lumMod val="40000"/>
              <a:lumOff val="60000"/>
            </a:schemeClr>
          </a:solidFill>
          <a:ln>
            <a:solidFill>
              <a:schemeClr val="tx1"/>
            </a:solidFill>
          </a:ln>
          <a:scene3d>
            <a:camera prst="orthographicFront"/>
            <a:lightRig rig="threePt" dir="t"/>
          </a:scene3d>
          <a:sp3d>
            <a:bevelT/>
          </a:sp3d>
        </p:spPr>
        <p:txBody>
          <a:bodyPr wrap="square" rtlCol="0">
            <a:spAutoFit/>
          </a:bodyPr>
          <a:lstStyle/>
          <a:p>
            <a:r>
              <a:rPr lang="en-US" sz="1200" dirty="0">
                <a:latin typeface="Verdana" pitchFamily="34" charset="0"/>
                <a:ea typeface="Verdana" pitchFamily="34" charset="0"/>
                <a:cs typeface="Verdana" pitchFamily="34" charset="0"/>
              </a:rPr>
              <a:t>Comment 9:</a:t>
            </a:r>
          </a:p>
          <a:p>
            <a:r>
              <a:rPr lang="en-US" sz="1200" dirty="0">
                <a:latin typeface="Verdana" pitchFamily="34" charset="0"/>
                <a:ea typeface="Verdana" pitchFamily="34" charset="0"/>
                <a:cs typeface="Verdana" pitchFamily="34" charset="0"/>
              </a:rPr>
              <a:t>This is the end of “Making Sense of Real Research #5.”</a:t>
            </a:r>
          </a:p>
          <a:p>
            <a:r>
              <a:rPr lang="en-US" sz="1200" dirty="0">
                <a:latin typeface="Verdana" pitchFamily="34" charset="0"/>
                <a:ea typeface="Verdana" pitchFamily="34" charset="0"/>
                <a:cs typeface="Verdana" pitchFamily="34" charset="0"/>
              </a:rPr>
              <a:t>The following slides contain the answers to the questions.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hlinkClick r:id="rId2" action="ppaction://hlinksldjump"/>
          </p:cNvPr>
          <p:cNvSpPr txBox="1"/>
          <p:nvPr/>
        </p:nvSpPr>
        <p:spPr>
          <a:xfrm>
            <a:off x="0" y="3099137"/>
            <a:ext cx="1524000" cy="2862322"/>
          </a:xfrm>
          <a:prstGeom prst="rect">
            <a:avLst/>
          </a:prstGeom>
          <a:solidFill>
            <a:srgbClr val="92D050"/>
          </a:solidFill>
          <a:ln>
            <a:solidFill>
              <a:schemeClr val="tx1"/>
            </a:solidFill>
          </a:ln>
          <a:scene3d>
            <a:camera prst="orthographicFront"/>
            <a:lightRig rig="threePt" dir="t"/>
          </a:scene3d>
          <a:sp3d>
            <a:bevelT/>
          </a:sp3d>
        </p:spPr>
        <p:txBody>
          <a:bodyPr wrap="square" rtlCol="0">
            <a:spAutoFit/>
          </a:bodyPr>
          <a:lstStyle/>
          <a:p>
            <a:r>
              <a:rPr lang="en-US" sz="1200" dirty="0">
                <a:latin typeface="Verdana" pitchFamily="34" charset="0"/>
                <a:ea typeface="Verdana" pitchFamily="34" charset="0"/>
                <a:cs typeface="Verdana" pitchFamily="34" charset="0"/>
              </a:rPr>
              <a:t>Question 1:</a:t>
            </a:r>
          </a:p>
          <a:p>
            <a:r>
              <a:rPr lang="en-US" sz="1200" dirty="0">
                <a:latin typeface="Verdana" pitchFamily="34" charset="0"/>
                <a:ea typeface="Verdana" pitchFamily="34" charset="0"/>
                <a:cs typeface="Verdana" pitchFamily="34" charset="0"/>
              </a:rPr>
              <a:t>Since the value of the standard error is based on variation, and since different variables have different levels of variation, there can be no overall standard error for the whole sample, only for individual questions.</a:t>
            </a:r>
          </a:p>
        </p:txBody>
      </p:sp>
      <p:pic>
        <p:nvPicPr>
          <p:cNvPr id="32770" name="Picture 2"/>
          <p:cNvPicPr>
            <a:picLocks noChangeAspect="1" noChangeArrowheads="1"/>
          </p:cNvPicPr>
          <p:nvPr/>
        </p:nvPicPr>
        <p:blipFill>
          <a:blip r:embed="rId3" cstate="print"/>
          <a:srcRect/>
          <a:stretch>
            <a:fillRect/>
          </a:stretch>
        </p:blipFill>
        <p:spPr bwMode="auto">
          <a:xfrm>
            <a:off x="1657504" y="0"/>
            <a:ext cx="5200496" cy="9144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7606605"/>
            <a:ext cx="1524000" cy="1384995"/>
          </a:xfrm>
          <a:prstGeom prst="rect">
            <a:avLst/>
          </a:prstGeom>
          <a:solidFill>
            <a:schemeClr val="tx2">
              <a:lumMod val="40000"/>
              <a:lumOff val="60000"/>
            </a:schemeClr>
          </a:solidFill>
          <a:ln>
            <a:solidFill>
              <a:schemeClr val="tx1"/>
            </a:solidFill>
          </a:ln>
          <a:scene3d>
            <a:camera prst="orthographicFront"/>
            <a:lightRig rig="threePt" dir="t"/>
          </a:scene3d>
          <a:sp3d>
            <a:bevelT/>
          </a:sp3d>
        </p:spPr>
        <p:txBody>
          <a:bodyPr wrap="square" rtlCol="0">
            <a:spAutoFit/>
          </a:bodyPr>
          <a:lstStyle/>
          <a:p>
            <a:r>
              <a:rPr lang="en-US" sz="1200" dirty="0">
                <a:latin typeface="Verdana" pitchFamily="34" charset="0"/>
                <a:ea typeface="Verdana" pitchFamily="34" charset="0"/>
                <a:cs typeface="Verdana" pitchFamily="34" charset="0"/>
              </a:rPr>
              <a:t>Comment 3:</a:t>
            </a:r>
          </a:p>
          <a:p>
            <a:r>
              <a:rPr lang="en-US" sz="1200" dirty="0">
                <a:latin typeface="Verdana" pitchFamily="34" charset="0"/>
                <a:ea typeface="Verdana" pitchFamily="34" charset="0"/>
                <a:cs typeface="Verdana" pitchFamily="34" charset="0"/>
              </a:rPr>
              <a:t>V is similar to a correlation coefficient, measuring the strength of a relationship.</a:t>
            </a:r>
          </a:p>
        </p:txBody>
      </p:sp>
      <p:sp>
        <p:nvSpPr>
          <p:cNvPr id="4" name="TextBox 3">
            <a:hlinkClick r:id="rId2" action="ppaction://hlinksldjump"/>
          </p:cNvPr>
          <p:cNvSpPr txBox="1"/>
          <p:nvPr/>
        </p:nvSpPr>
        <p:spPr>
          <a:xfrm>
            <a:off x="0" y="6096000"/>
            <a:ext cx="1524000" cy="1384995"/>
          </a:xfrm>
          <a:prstGeom prst="rect">
            <a:avLst/>
          </a:prstGeom>
          <a:solidFill>
            <a:srgbClr val="92D050"/>
          </a:solidFill>
          <a:ln>
            <a:solidFill>
              <a:schemeClr val="tx1"/>
            </a:solidFill>
          </a:ln>
          <a:scene3d>
            <a:camera prst="orthographicFront"/>
            <a:lightRig rig="threePt" dir="t"/>
          </a:scene3d>
          <a:sp3d>
            <a:bevelT/>
          </a:sp3d>
        </p:spPr>
        <p:txBody>
          <a:bodyPr wrap="square" rtlCol="0">
            <a:spAutoFit/>
          </a:bodyPr>
          <a:lstStyle/>
          <a:p>
            <a:r>
              <a:rPr lang="en-US" sz="1200" dirty="0">
                <a:latin typeface="Verdana" pitchFamily="34" charset="0"/>
                <a:ea typeface="Verdana" pitchFamily="34" charset="0"/>
                <a:cs typeface="Verdana" pitchFamily="34" charset="0"/>
              </a:rPr>
              <a:t>Question 2:</a:t>
            </a:r>
          </a:p>
          <a:p>
            <a:r>
              <a:rPr lang="en-US" sz="1200" dirty="0">
                <a:latin typeface="Verdana" pitchFamily="34" charset="0"/>
                <a:ea typeface="Verdana" pitchFamily="34" charset="0"/>
                <a:cs typeface="Verdana" pitchFamily="34" charset="0"/>
              </a:rPr>
              <a:t>Since it’s a dichotomy and an ordinal-level variable, they likely used a chi-square test.</a:t>
            </a:r>
          </a:p>
        </p:txBody>
      </p:sp>
      <p:pic>
        <p:nvPicPr>
          <p:cNvPr id="33794" name="Picture 2"/>
          <p:cNvPicPr>
            <a:picLocks noChangeAspect="1" noChangeArrowheads="1"/>
          </p:cNvPicPr>
          <p:nvPr/>
        </p:nvPicPr>
        <p:blipFill>
          <a:blip r:embed="rId3" cstate="print"/>
          <a:srcRect/>
          <a:stretch>
            <a:fillRect/>
          </a:stretch>
        </p:blipFill>
        <p:spPr bwMode="auto">
          <a:xfrm>
            <a:off x="1542486" y="0"/>
            <a:ext cx="5315514" cy="9143999"/>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hlinkClick r:id="rId2" action="ppaction://hlinksldjump"/>
          </p:cNvPr>
          <p:cNvSpPr txBox="1"/>
          <p:nvPr/>
        </p:nvSpPr>
        <p:spPr>
          <a:xfrm>
            <a:off x="0" y="6400800"/>
            <a:ext cx="1524000" cy="1754326"/>
          </a:xfrm>
          <a:prstGeom prst="rect">
            <a:avLst/>
          </a:prstGeom>
          <a:solidFill>
            <a:srgbClr val="92D050"/>
          </a:solidFill>
          <a:ln>
            <a:solidFill>
              <a:schemeClr val="tx1"/>
            </a:solidFill>
          </a:ln>
          <a:scene3d>
            <a:camera prst="orthographicFront"/>
            <a:lightRig rig="threePt" dir="t"/>
          </a:scene3d>
          <a:sp3d>
            <a:bevelT/>
          </a:sp3d>
        </p:spPr>
        <p:txBody>
          <a:bodyPr wrap="square" rtlCol="0">
            <a:spAutoFit/>
          </a:bodyPr>
          <a:lstStyle/>
          <a:p>
            <a:r>
              <a:rPr lang="en-US" sz="1200" dirty="0">
                <a:latin typeface="Verdana" pitchFamily="34" charset="0"/>
                <a:ea typeface="Verdana" pitchFamily="34" charset="0"/>
                <a:cs typeface="Verdana" pitchFamily="34" charset="0"/>
              </a:rPr>
              <a:t>Question 3:</a:t>
            </a:r>
          </a:p>
          <a:p>
            <a:r>
              <a:rPr lang="en-US" sz="1200" dirty="0">
                <a:latin typeface="Verdana" pitchFamily="34" charset="0"/>
                <a:ea typeface="Verdana" pitchFamily="34" charset="0"/>
                <a:cs typeface="Verdana" pitchFamily="34" charset="0"/>
              </a:rPr>
              <a:t>They are taking the original relationship (the effect of speech on support) and showing where it does and does not exist.</a:t>
            </a:r>
          </a:p>
        </p:txBody>
      </p:sp>
      <p:pic>
        <p:nvPicPr>
          <p:cNvPr id="34818" name="Picture 2"/>
          <p:cNvPicPr>
            <a:picLocks noChangeAspect="1" noChangeArrowheads="1"/>
          </p:cNvPicPr>
          <p:nvPr/>
        </p:nvPicPr>
        <p:blipFill>
          <a:blip r:embed="rId3" cstate="print"/>
          <a:srcRect/>
          <a:stretch>
            <a:fillRect/>
          </a:stretch>
        </p:blipFill>
        <p:spPr bwMode="auto">
          <a:xfrm>
            <a:off x="1688940" y="0"/>
            <a:ext cx="5169059" cy="9144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676471"/>
            <a:ext cx="1524000" cy="1200329"/>
          </a:xfrm>
          <a:prstGeom prst="rect">
            <a:avLst/>
          </a:prstGeom>
          <a:solidFill>
            <a:schemeClr val="tx2">
              <a:lumMod val="40000"/>
              <a:lumOff val="60000"/>
            </a:schemeClr>
          </a:solidFill>
          <a:ln>
            <a:solidFill>
              <a:schemeClr val="tx1"/>
            </a:solidFill>
          </a:ln>
          <a:scene3d>
            <a:camera prst="orthographicFront"/>
            <a:lightRig rig="threePt" dir="t"/>
          </a:scene3d>
          <a:sp3d>
            <a:bevelT/>
          </a:sp3d>
        </p:spPr>
        <p:txBody>
          <a:bodyPr wrap="square" rtlCol="0">
            <a:spAutoFit/>
          </a:bodyPr>
          <a:lstStyle/>
          <a:p>
            <a:r>
              <a:rPr lang="en-US" sz="1200" dirty="0">
                <a:latin typeface="Verdana" pitchFamily="34" charset="0"/>
                <a:ea typeface="Verdana" pitchFamily="34" charset="0"/>
                <a:cs typeface="Verdana" pitchFamily="34" charset="0"/>
              </a:rPr>
              <a:t>Comment 1:</a:t>
            </a:r>
          </a:p>
          <a:p>
            <a:r>
              <a:rPr lang="en-US" sz="1200" dirty="0">
                <a:latin typeface="Verdana" pitchFamily="34" charset="0"/>
                <a:ea typeface="Verdana" pitchFamily="34" charset="0"/>
                <a:cs typeface="Verdana" pitchFamily="34" charset="0"/>
              </a:rPr>
              <a:t>This article offers a good example of results from a smaller-scale survey project.</a:t>
            </a:r>
          </a:p>
        </p:txBody>
      </p:sp>
      <p:pic>
        <p:nvPicPr>
          <p:cNvPr id="17409" name="Picture 1"/>
          <p:cNvPicPr>
            <a:picLocks noChangeAspect="1" noChangeArrowheads="1"/>
          </p:cNvPicPr>
          <p:nvPr/>
        </p:nvPicPr>
        <p:blipFill>
          <a:blip r:embed="rId2" cstate="print"/>
          <a:srcRect r="2619"/>
          <a:stretch>
            <a:fillRect/>
          </a:stretch>
        </p:blipFill>
        <p:spPr bwMode="auto">
          <a:xfrm>
            <a:off x="1586290" y="19050"/>
            <a:ext cx="5271709" cy="859155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7682805"/>
            <a:ext cx="1524000" cy="1384995"/>
          </a:xfrm>
          <a:prstGeom prst="rect">
            <a:avLst/>
          </a:prstGeom>
          <a:solidFill>
            <a:schemeClr val="tx2">
              <a:lumMod val="40000"/>
              <a:lumOff val="60000"/>
            </a:schemeClr>
          </a:solidFill>
          <a:ln>
            <a:solidFill>
              <a:schemeClr val="tx1"/>
            </a:solidFill>
          </a:ln>
          <a:scene3d>
            <a:camera prst="orthographicFront"/>
            <a:lightRig rig="threePt" dir="t"/>
          </a:scene3d>
          <a:sp3d>
            <a:bevelT/>
          </a:sp3d>
        </p:spPr>
        <p:txBody>
          <a:bodyPr wrap="square" rtlCol="0">
            <a:spAutoFit/>
          </a:bodyPr>
          <a:lstStyle/>
          <a:p>
            <a:r>
              <a:rPr lang="en-US" sz="1200" dirty="0">
                <a:latin typeface="Verdana" pitchFamily="34" charset="0"/>
                <a:ea typeface="Verdana" pitchFamily="34" charset="0"/>
                <a:cs typeface="Verdana" pitchFamily="34" charset="0"/>
              </a:rPr>
              <a:t>Comment 6:</a:t>
            </a:r>
          </a:p>
          <a:p>
            <a:r>
              <a:rPr lang="en-US" sz="1200" dirty="0">
                <a:latin typeface="Verdana" pitchFamily="34" charset="0"/>
                <a:ea typeface="Verdana" pitchFamily="34" charset="0"/>
                <a:cs typeface="Verdana" pitchFamily="34" charset="0"/>
              </a:rPr>
              <a:t>Gamma is another measure of association, similar to the correlation coefficient.</a:t>
            </a:r>
          </a:p>
        </p:txBody>
      </p:sp>
      <p:sp>
        <p:nvSpPr>
          <p:cNvPr id="4" name="TextBox 3">
            <a:hlinkClick r:id="rId2" action="ppaction://hlinksldjump"/>
          </p:cNvPr>
          <p:cNvSpPr txBox="1"/>
          <p:nvPr/>
        </p:nvSpPr>
        <p:spPr>
          <a:xfrm>
            <a:off x="0" y="533400"/>
            <a:ext cx="1524000" cy="1938992"/>
          </a:xfrm>
          <a:prstGeom prst="rect">
            <a:avLst/>
          </a:prstGeom>
          <a:solidFill>
            <a:srgbClr val="92D050"/>
          </a:solidFill>
          <a:ln>
            <a:solidFill>
              <a:schemeClr val="tx1"/>
            </a:solidFill>
          </a:ln>
          <a:scene3d>
            <a:camera prst="orthographicFront"/>
            <a:lightRig rig="threePt" dir="t"/>
          </a:scene3d>
          <a:sp3d>
            <a:bevelT/>
          </a:sp3d>
        </p:spPr>
        <p:txBody>
          <a:bodyPr wrap="square" rtlCol="0">
            <a:spAutoFit/>
          </a:bodyPr>
          <a:lstStyle/>
          <a:p>
            <a:r>
              <a:rPr lang="en-US" sz="1200" dirty="0">
                <a:latin typeface="Verdana" pitchFamily="34" charset="0"/>
                <a:ea typeface="Verdana" pitchFamily="34" charset="0"/>
                <a:cs typeface="Verdana" pitchFamily="34" charset="0"/>
              </a:rPr>
              <a:t>Question 4:</a:t>
            </a:r>
          </a:p>
          <a:p>
            <a:r>
              <a:rPr lang="en-US" sz="1200" dirty="0">
                <a:latin typeface="Verdana" pitchFamily="34" charset="0"/>
                <a:ea typeface="Verdana" pitchFamily="34" charset="0"/>
                <a:cs typeface="Verdana" pitchFamily="34" charset="0"/>
              </a:rPr>
              <a:t>No, you could not run a chi-square test using this table, as the table provides only percents, and chi-square requires frequencies.</a:t>
            </a:r>
          </a:p>
        </p:txBody>
      </p:sp>
      <p:pic>
        <p:nvPicPr>
          <p:cNvPr id="40962" name="Picture 2"/>
          <p:cNvPicPr>
            <a:picLocks noChangeAspect="1" noChangeArrowheads="1"/>
          </p:cNvPicPr>
          <p:nvPr/>
        </p:nvPicPr>
        <p:blipFill>
          <a:blip r:embed="rId3" cstate="print"/>
          <a:srcRect/>
          <a:stretch>
            <a:fillRect/>
          </a:stretch>
        </p:blipFill>
        <p:spPr bwMode="auto">
          <a:xfrm>
            <a:off x="1709904" y="1"/>
            <a:ext cx="5148096" cy="9143999"/>
          </a:xfrm>
          <a:prstGeom prst="rect">
            <a:avLst/>
          </a:prstGeom>
          <a:noFill/>
          <a:ln w="9525">
            <a:noFill/>
            <a:miter lim="800000"/>
            <a:headEnd/>
            <a:tailEnd/>
          </a:ln>
        </p:spPr>
      </p:pic>
      <p:sp>
        <p:nvSpPr>
          <p:cNvPr id="6" name="TextBox 5"/>
          <p:cNvSpPr txBox="1"/>
          <p:nvPr/>
        </p:nvSpPr>
        <p:spPr>
          <a:xfrm>
            <a:off x="0" y="6528137"/>
            <a:ext cx="1524000" cy="1015663"/>
          </a:xfrm>
          <a:prstGeom prst="rect">
            <a:avLst/>
          </a:prstGeom>
          <a:solidFill>
            <a:srgbClr val="92D050"/>
          </a:solidFill>
          <a:ln>
            <a:solidFill>
              <a:schemeClr val="tx1"/>
            </a:solidFill>
          </a:ln>
          <a:scene3d>
            <a:camera prst="orthographicFront"/>
            <a:lightRig rig="threePt" dir="t"/>
          </a:scene3d>
          <a:sp3d>
            <a:bevelT/>
          </a:sp3d>
        </p:spPr>
        <p:txBody>
          <a:bodyPr wrap="square" rtlCol="0">
            <a:spAutoFit/>
          </a:bodyPr>
          <a:lstStyle/>
          <a:p>
            <a:r>
              <a:rPr lang="en-US" sz="1200" dirty="0">
                <a:latin typeface="Verdana" pitchFamily="34" charset="0"/>
                <a:ea typeface="Verdana" pitchFamily="34" charset="0"/>
                <a:cs typeface="Verdana" pitchFamily="34" charset="0"/>
              </a:rPr>
              <a:t>Question 5:</a:t>
            </a:r>
          </a:p>
          <a:p>
            <a:r>
              <a:rPr lang="en-US" sz="1200" dirty="0">
                <a:latin typeface="Verdana" pitchFamily="34" charset="0"/>
                <a:ea typeface="Verdana" pitchFamily="34" charset="0"/>
                <a:cs typeface="Verdana" pitchFamily="34" charset="0"/>
              </a:rPr>
              <a:t>Why are there six degrees of freedom in Table 2?</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7682805"/>
            <a:ext cx="1524000" cy="1384995"/>
          </a:xfrm>
          <a:prstGeom prst="rect">
            <a:avLst/>
          </a:prstGeom>
          <a:solidFill>
            <a:schemeClr val="tx2">
              <a:lumMod val="40000"/>
              <a:lumOff val="60000"/>
            </a:schemeClr>
          </a:solidFill>
          <a:ln>
            <a:solidFill>
              <a:schemeClr val="tx1"/>
            </a:solidFill>
          </a:ln>
          <a:scene3d>
            <a:camera prst="orthographicFront"/>
            <a:lightRig rig="threePt" dir="t"/>
          </a:scene3d>
          <a:sp3d>
            <a:bevelT/>
          </a:sp3d>
        </p:spPr>
        <p:txBody>
          <a:bodyPr wrap="square" rtlCol="0">
            <a:spAutoFit/>
          </a:bodyPr>
          <a:lstStyle/>
          <a:p>
            <a:r>
              <a:rPr lang="en-US" sz="1200" dirty="0">
                <a:latin typeface="Verdana" pitchFamily="34" charset="0"/>
                <a:ea typeface="Verdana" pitchFamily="34" charset="0"/>
                <a:cs typeface="Verdana" pitchFamily="34" charset="0"/>
              </a:rPr>
              <a:t>Comment 6:</a:t>
            </a:r>
          </a:p>
          <a:p>
            <a:r>
              <a:rPr lang="en-US" sz="1200" dirty="0">
                <a:latin typeface="Verdana" pitchFamily="34" charset="0"/>
                <a:ea typeface="Verdana" pitchFamily="34" charset="0"/>
                <a:cs typeface="Verdana" pitchFamily="34" charset="0"/>
              </a:rPr>
              <a:t>Gamma is another measure of association, similar to the correlation coefficient.</a:t>
            </a:r>
          </a:p>
        </p:txBody>
      </p:sp>
      <p:sp>
        <p:nvSpPr>
          <p:cNvPr id="4" name="TextBox 3"/>
          <p:cNvSpPr txBox="1"/>
          <p:nvPr/>
        </p:nvSpPr>
        <p:spPr>
          <a:xfrm>
            <a:off x="0" y="533400"/>
            <a:ext cx="1524000" cy="1200329"/>
          </a:xfrm>
          <a:prstGeom prst="rect">
            <a:avLst/>
          </a:prstGeom>
          <a:solidFill>
            <a:srgbClr val="92D050"/>
          </a:solidFill>
          <a:ln>
            <a:solidFill>
              <a:schemeClr val="tx1"/>
            </a:solidFill>
          </a:ln>
          <a:scene3d>
            <a:camera prst="orthographicFront"/>
            <a:lightRig rig="threePt" dir="t"/>
          </a:scene3d>
          <a:sp3d>
            <a:bevelT/>
          </a:sp3d>
        </p:spPr>
        <p:txBody>
          <a:bodyPr wrap="square" rtlCol="0">
            <a:spAutoFit/>
          </a:bodyPr>
          <a:lstStyle/>
          <a:p>
            <a:r>
              <a:rPr lang="en-US" sz="1200" dirty="0">
                <a:latin typeface="Verdana" pitchFamily="34" charset="0"/>
                <a:ea typeface="Verdana" pitchFamily="34" charset="0"/>
                <a:cs typeface="Verdana" pitchFamily="34" charset="0"/>
              </a:rPr>
              <a:t>Question 4:</a:t>
            </a:r>
          </a:p>
          <a:p>
            <a:r>
              <a:rPr lang="en-US" sz="1200" dirty="0">
                <a:latin typeface="Verdana" pitchFamily="34" charset="0"/>
                <a:ea typeface="Verdana" pitchFamily="34" charset="0"/>
                <a:cs typeface="Verdana" pitchFamily="34" charset="0"/>
              </a:rPr>
              <a:t>Could you run a chi-square test on this table with the given information? </a:t>
            </a:r>
          </a:p>
        </p:txBody>
      </p:sp>
      <p:pic>
        <p:nvPicPr>
          <p:cNvPr id="40962" name="Picture 2"/>
          <p:cNvPicPr>
            <a:picLocks noChangeAspect="1" noChangeArrowheads="1"/>
          </p:cNvPicPr>
          <p:nvPr/>
        </p:nvPicPr>
        <p:blipFill>
          <a:blip r:embed="rId2" cstate="print"/>
          <a:srcRect/>
          <a:stretch>
            <a:fillRect/>
          </a:stretch>
        </p:blipFill>
        <p:spPr bwMode="auto">
          <a:xfrm>
            <a:off x="1709904" y="1"/>
            <a:ext cx="5148096" cy="9143999"/>
          </a:xfrm>
          <a:prstGeom prst="rect">
            <a:avLst/>
          </a:prstGeom>
          <a:noFill/>
          <a:ln w="9525">
            <a:noFill/>
            <a:miter lim="800000"/>
            <a:headEnd/>
            <a:tailEnd/>
          </a:ln>
        </p:spPr>
      </p:pic>
      <p:sp>
        <p:nvSpPr>
          <p:cNvPr id="6" name="TextBox 5">
            <a:hlinkClick r:id="rId3" action="ppaction://hlinksldjump"/>
          </p:cNvPr>
          <p:cNvSpPr txBox="1"/>
          <p:nvPr/>
        </p:nvSpPr>
        <p:spPr>
          <a:xfrm>
            <a:off x="0" y="6528137"/>
            <a:ext cx="1524000" cy="1015663"/>
          </a:xfrm>
          <a:prstGeom prst="rect">
            <a:avLst/>
          </a:prstGeom>
          <a:solidFill>
            <a:srgbClr val="92D050"/>
          </a:solidFill>
          <a:ln>
            <a:solidFill>
              <a:schemeClr val="tx1"/>
            </a:solidFill>
          </a:ln>
          <a:scene3d>
            <a:camera prst="orthographicFront"/>
            <a:lightRig rig="threePt" dir="t"/>
          </a:scene3d>
          <a:sp3d>
            <a:bevelT/>
          </a:sp3d>
        </p:spPr>
        <p:txBody>
          <a:bodyPr wrap="square" rtlCol="0">
            <a:spAutoFit/>
          </a:bodyPr>
          <a:lstStyle/>
          <a:p>
            <a:r>
              <a:rPr lang="en-US" sz="1200" dirty="0">
                <a:latin typeface="Verdana" pitchFamily="34" charset="0"/>
                <a:ea typeface="Verdana" pitchFamily="34" charset="0"/>
                <a:cs typeface="Verdana" pitchFamily="34" charset="0"/>
              </a:rPr>
              <a:t>Question 5:</a:t>
            </a:r>
          </a:p>
          <a:p>
            <a:r>
              <a:rPr lang="en-US" sz="1200" dirty="0">
                <a:latin typeface="Verdana" pitchFamily="34" charset="0"/>
                <a:ea typeface="Verdana" pitchFamily="34" charset="0"/>
                <a:cs typeface="Verdana" pitchFamily="34" charset="0"/>
              </a:rPr>
              <a:t>There are three columns and four rows, so:</a:t>
            </a:r>
          </a:p>
          <a:p>
            <a:r>
              <a:rPr lang="en-US" sz="1200" dirty="0" err="1">
                <a:latin typeface="Verdana" pitchFamily="34" charset="0"/>
                <a:ea typeface="Verdana" pitchFamily="34" charset="0"/>
                <a:cs typeface="Verdana" pitchFamily="34" charset="0"/>
              </a:rPr>
              <a:t>df</a:t>
            </a:r>
            <a:r>
              <a:rPr lang="en-US" sz="1200" dirty="0">
                <a:latin typeface="Verdana" pitchFamily="34" charset="0"/>
                <a:ea typeface="Verdana" pitchFamily="34" charset="0"/>
                <a:cs typeface="Verdana" pitchFamily="34" charset="0"/>
              </a:rPr>
              <a:t>=(3-1)(4-1)=6</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4766608"/>
            <a:ext cx="1524000" cy="1754326"/>
          </a:xfrm>
          <a:prstGeom prst="rect">
            <a:avLst/>
          </a:prstGeom>
          <a:solidFill>
            <a:schemeClr val="tx2">
              <a:lumMod val="40000"/>
              <a:lumOff val="60000"/>
            </a:schemeClr>
          </a:solidFill>
          <a:ln>
            <a:solidFill>
              <a:schemeClr val="tx1"/>
            </a:solidFill>
          </a:ln>
          <a:scene3d>
            <a:camera prst="orthographicFront"/>
            <a:lightRig rig="threePt" dir="t"/>
          </a:scene3d>
          <a:sp3d>
            <a:bevelT/>
          </a:sp3d>
        </p:spPr>
        <p:txBody>
          <a:bodyPr wrap="square" rtlCol="0">
            <a:spAutoFit/>
          </a:bodyPr>
          <a:lstStyle/>
          <a:p>
            <a:r>
              <a:rPr lang="en-US" sz="1200" dirty="0">
                <a:latin typeface="Verdana" pitchFamily="34" charset="0"/>
                <a:ea typeface="Verdana" pitchFamily="34" charset="0"/>
                <a:cs typeface="Verdana" pitchFamily="34" charset="0"/>
              </a:rPr>
              <a:t>Comment 7:</a:t>
            </a:r>
          </a:p>
          <a:p>
            <a:r>
              <a:rPr lang="en-US" sz="1200" dirty="0">
                <a:latin typeface="Verdana" pitchFamily="34" charset="0"/>
                <a:ea typeface="Verdana" pitchFamily="34" charset="0"/>
                <a:cs typeface="Verdana" pitchFamily="34" charset="0"/>
              </a:rPr>
              <a:t>Some of these variables seem to be reference grouped, but the authors don’t tell us what the reference groups are.</a:t>
            </a:r>
          </a:p>
        </p:txBody>
      </p:sp>
      <p:sp>
        <p:nvSpPr>
          <p:cNvPr id="4" name="TextBox 3">
            <a:hlinkClick r:id="rId2" action="ppaction://hlinksldjump"/>
          </p:cNvPr>
          <p:cNvSpPr txBox="1"/>
          <p:nvPr/>
        </p:nvSpPr>
        <p:spPr>
          <a:xfrm>
            <a:off x="0" y="76200"/>
            <a:ext cx="1676400" cy="830997"/>
          </a:xfrm>
          <a:prstGeom prst="rect">
            <a:avLst/>
          </a:prstGeom>
          <a:solidFill>
            <a:srgbClr val="92D050"/>
          </a:solidFill>
          <a:ln>
            <a:solidFill>
              <a:schemeClr val="tx1"/>
            </a:solidFill>
          </a:ln>
          <a:scene3d>
            <a:camera prst="orthographicFront"/>
            <a:lightRig rig="threePt" dir="t"/>
          </a:scene3d>
          <a:sp3d>
            <a:bevelT/>
          </a:sp3d>
        </p:spPr>
        <p:txBody>
          <a:bodyPr wrap="square" rtlCol="0">
            <a:spAutoFit/>
          </a:bodyPr>
          <a:lstStyle/>
          <a:p>
            <a:r>
              <a:rPr lang="en-US" sz="1200" dirty="0">
                <a:latin typeface="Verdana" pitchFamily="34" charset="0"/>
                <a:ea typeface="Verdana" pitchFamily="34" charset="0"/>
                <a:cs typeface="Verdana" pitchFamily="34" charset="0"/>
              </a:rPr>
              <a:t>Question 6:</a:t>
            </a:r>
          </a:p>
          <a:p>
            <a:r>
              <a:rPr lang="en-US" sz="1200" dirty="0">
                <a:latin typeface="Verdana" pitchFamily="34" charset="0"/>
                <a:ea typeface="Verdana" pitchFamily="34" charset="0"/>
                <a:cs typeface="Verdana" pitchFamily="34" charset="0"/>
              </a:rPr>
              <a:t>The dependent variable is support OR not support.</a:t>
            </a:r>
          </a:p>
        </p:txBody>
      </p:sp>
      <p:pic>
        <p:nvPicPr>
          <p:cNvPr id="41987" name="Picture 3"/>
          <p:cNvPicPr>
            <a:picLocks noChangeAspect="1" noChangeArrowheads="1"/>
          </p:cNvPicPr>
          <p:nvPr/>
        </p:nvPicPr>
        <p:blipFill>
          <a:blip r:embed="rId3" cstate="print"/>
          <a:srcRect/>
          <a:stretch>
            <a:fillRect/>
          </a:stretch>
        </p:blipFill>
        <p:spPr bwMode="auto">
          <a:xfrm>
            <a:off x="1676400" y="0"/>
            <a:ext cx="5181600" cy="9104120"/>
          </a:xfrm>
          <a:prstGeom prst="rect">
            <a:avLst/>
          </a:prstGeom>
          <a:noFill/>
          <a:ln w="9525">
            <a:noFill/>
            <a:miter lim="800000"/>
            <a:headEnd/>
            <a:tailEnd/>
          </a:ln>
        </p:spPr>
      </p:pic>
      <p:sp>
        <p:nvSpPr>
          <p:cNvPr id="6" name="TextBox 5"/>
          <p:cNvSpPr txBox="1"/>
          <p:nvPr/>
        </p:nvSpPr>
        <p:spPr>
          <a:xfrm>
            <a:off x="0" y="997803"/>
            <a:ext cx="1524000" cy="1384995"/>
          </a:xfrm>
          <a:prstGeom prst="rect">
            <a:avLst/>
          </a:prstGeom>
          <a:solidFill>
            <a:srgbClr val="92D050"/>
          </a:solidFill>
          <a:ln>
            <a:solidFill>
              <a:schemeClr val="tx1"/>
            </a:solidFill>
          </a:ln>
          <a:scene3d>
            <a:camera prst="orthographicFront"/>
            <a:lightRig rig="threePt" dir="t"/>
          </a:scene3d>
          <a:sp3d>
            <a:bevelT/>
          </a:sp3d>
        </p:spPr>
        <p:txBody>
          <a:bodyPr wrap="square" rtlCol="0">
            <a:spAutoFit/>
          </a:bodyPr>
          <a:lstStyle/>
          <a:p>
            <a:r>
              <a:rPr lang="en-US" sz="1200" dirty="0">
                <a:latin typeface="Verdana" pitchFamily="34" charset="0"/>
                <a:ea typeface="Verdana" pitchFamily="34" charset="0"/>
                <a:cs typeface="Verdana" pitchFamily="34" charset="0"/>
              </a:rPr>
              <a:t>Question 7:</a:t>
            </a:r>
          </a:p>
          <a:p>
            <a:r>
              <a:rPr lang="en-US" sz="1200" dirty="0">
                <a:latin typeface="Verdana" pitchFamily="34" charset="0"/>
                <a:ea typeface="Verdana" pitchFamily="34" charset="0"/>
                <a:cs typeface="Verdana" pitchFamily="34" charset="0"/>
              </a:rPr>
              <a:t>Given the results earlier in the article, how was this variable coded for the regression?</a:t>
            </a:r>
          </a:p>
        </p:txBody>
      </p:sp>
      <p:cxnSp>
        <p:nvCxnSpPr>
          <p:cNvPr id="8" name="Straight Arrow Connector 7"/>
          <p:cNvCxnSpPr/>
          <p:nvPr/>
        </p:nvCxnSpPr>
        <p:spPr>
          <a:xfrm flipV="1">
            <a:off x="1524000" y="1524000"/>
            <a:ext cx="533400" cy="1524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2501205"/>
            <a:ext cx="1600200" cy="1938992"/>
          </a:xfrm>
          <a:prstGeom prst="rect">
            <a:avLst/>
          </a:prstGeom>
          <a:solidFill>
            <a:srgbClr val="92D050"/>
          </a:solidFill>
          <a:ln>
            <a:solidFill>
              <a:schemeClr val="tx1"/>
            </a:solidFill>
          </a:ln>
          <a:scene3d>
            <a:camera prst="orthographicFront"/>
            <a:lightRig rig="threePt" dir="t"/>
          </a:scene3d>
          <a:sp3d>
            <a:bevelT/>
          </a:sp3d>
        </p:spPr>
        <p:txBody>
          <a:bodyPr wrap="square" rtlCol="0">
            <a:spAutoFit/>
          </a:bodyPr>
          <a:lstStyle/>
          <a:p>
            <a:r>
              <a:rPr lang="en-US" sz="1200" dirty="0">
                <a:latin typeface="Verdana" pitchFamily="34" charset="0"/>
                <a:ea typeface="Verdana" pitchFamily="34" charset="0"/>
                <a:cs typeface="Verdana" pitchFamily="34" charset="0"/>
              </a:rPr>
              <a:t>Question 8:</a:t>
            </a:r>
          </a:p>
          <a:p>
            <a:r>
              <a:rPr lang="en-US" sz="1200" dirty="0">
                <a:latin typeface="Verdana" pitchFamily="34" charset="0"/>
                <a:ea typeface="Verdana" pitchFamily="34" charset="0"/>
                <a:cs typeface="Verdana" pitchFamily="34" charset="0"/>
              </a:rPr>
              <a:t>How does the model refute this claim:</a:t>
            </a:r>
          </a:p>
          <a:p>
            <a:r>
              <a:rPr lang="en-US" sz="1200" dirty="0">
                <a:latin typeface="Verdana" pitchFamily="34" charset="0"/>
                <a:ea typeface="Verdana" pitchFamily="34" charset="0"/>
                <a:cs typeface="Verdana" pitchFamily="34" charset="0"/>
              </a:rPr>
              <a:t>Republicans support the invasion because they have more confidence in the president.</a:t>
            </a:r>
          </a:p>
        </p:txBody>
      </p:sp>
      <p:sp>
        <p:nvSpPr>
          <p:cNvPr id="11" name="TextBox 10"/>
          <p:cNvSpPr txBox="1"/>
          <p:nvPr/>
        </p:nvSpPr>
        <p:spPr>
          <a:xfrm>
            <a:off x="0" y="7715071"/>
            <a:ext cx="1524000" cy="1200329"/>
          </a:xfrm>
          <a:prstGeom prst="rect">
            <a:avLst/>
          </a:prstGeom>
          <a:solidFill>
            <a:schemeClr val="tx2">
              <a:lumMod val="40000"/>
              <a:lumOff val="60000"/>
            </a:schemeClr>
          </a:solidFill>
          <a:ln>
            <a:solidFill>
              <a:schemeClr val="tx1"/>
            </a:solidFill>
          </a:ln>
          <a:scene3d>
            <a:camera prst="orthographicFront"/>
            <a:lightRig rig="threePt" dir="t"/>
          </a:scene3d>
          <a:sp3d>
            <a:bevelT/>
          </a:sp3d>
        </p:spPr>
        <p:txBody>
          <a:bodyPr wrap="square" rtlCol="0">
            <a:spAutoFit/>
          </a:bodyPr>
          <a:lstStyle/>
          <a:p>
            <a:r>
              <a:rPr lang="en-US" sz="1200" dirty="0">
                <a:latin typeface="Verdana" pitchFamily="34" charset="0"/>
                <a:ea typeface="Verdana" pitchFamily="34" charset="0"/>
                <a:cs typeface="Verdana" pitchFamily="34" charset="0"/>
              </a:rPr>
              <a:t>Comment 8:</a:t>
            </a:r>
          </a:p>
          <a:p>
            <a:r>
              <a:rPr lang="en-US" sz="1200" dirty="0">
                <a:latin typeface="Verdana" pitchFamily="34" charset="0"/>
                <a:ea typeface="Verdana" pitchFamily="34" charset="0"/>
                <a:cs typeface="Verdana" pitchFamily="34" charset="0"/>
              </a:rPr>
              <a:t>Rather than R</a:t>
            </a:r>
            <a:r>
              <a:rPr lang="en-US" sz="1200" baseline="30000" dirty="0">
                <a:latin typeface="Verdana" pitchFamily="34" charset="0"/>
                <a:ea typeface="Verdana" pitchFamily="34" charset="0"/>
                <a:cs typeface="Verdana" pitchFamily="34" charset="0"/>
              </a:rPr>
              <a:t>2</a:t>
            </a:r>
            <a:r>
              <a:rPr lang="en-US" sz="1200" dirty="0">
                <a:latin typeface="Verdana" pitchFamily="34" charset="0"/>
                <a:ea typeface="Verdana" pitchFamily="34" charset="0"/>
                <a:cs typeface="Verdana" pitchFamily="34" charset="0"/>
              </a:rPr>
              <a:t>, the authors use this technique to show how the model performs.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4766608"/>
            <a:ext cx="1524000" cy="1754326"/>
          </a:xfrm>
          <a:prstGeom prst="rect">
            <a:avLst/>
          </a:prstGeom>
          <a:solidFill>
            <a:schemeClr val="tx2">
              <a:lumMod val="40000"/>
              <a:lumOff val="60000"/>
            </a:schemeClr>
          </a:solidFill>
          <a:ln>
            <a:solidFill>
              <a:schemeClr val="tx1"/>
            </a:solidFill>
          </a:ln>
          <a:scene3d>
            <a:camera prst="orthographicFront"/>
            <a:lightRig rig="threePt" dir="t"/>
          </a:scene3d>
          <a:sp3d>
            <a:bevelT/>
          </a:sp3d>
        </p:spPr>
        <p:txBody>
          <a:bodyPr wrap="square" rtlCol="0">
            <a:spAutoFit/>
          </a:bodyPr>
          <a:lstStyle/>
          <a:p>
            <a:r>
              <a:rPr lang="en-US" sz="1200" dirty="0">
                <a:latin typeface="Verdana" pitchFamily="34" charset="0"/>
                <a:ea typeface="Verdana" pitchFamily="34" charset="0"/>
                <a:cs typeface="Verdana" pitchFamily="34" charset="0"/>
              </a:rPr>
              <a:t>Comment 7:</a:t>
            </a:r>
          </a:p>
          <a:p>
            <a:r>
              <a:rPr lang="en-US" sz="1200" dirty="0">
                <a:latin typeface="Verdana" pitchFamily="34" charset="0"/>
                <a:ea typeface="Verdana" pitchFamily="34" charset="0"/>
                <a:cs typeface="Verdana" pitchFamily="34" charset="0"/>
              </a:rPr>
              <a:t>Some of these variables seem to be reference grouped, but the authors don’t tell us what the reference groups are.</a:t>
            </a:r>
          </a:p>
        </p:txBody>
      </p:sp>
      <p:sp>
        <p:nvSpPr>
          <p:cNvPr id="4" name="TextBox 3"/>
          <p:cNvSpPr txBox="1"/>
          <p:nvPr/>
        </p:nvSpPr>
        <p:spPr>
          <a:xfrm>
            <a:off x="0" y="76200"/>
            <a:ext cx="1524000" cy="830997"/>
          </a:xfrm>
          <a:prstGeom prst="rect">
            <a:avLst/>
          </a:prstGeom>
          <a:solidFill>
            <a:srgbClr val="92D050"/>
          </a:solidFill>
          <a:ln>
            <a:solidFill>
              <a:schemeClr val="tx1"/>
            </a:solidFill>
          </a:ln>
          <a:scene3d>
            <a:camera prst="orthographicFront"/>
            <a:lightRig rig="threePt" dir="t"/>
          </a:scene3d>
          <a:sp3d>
            <a:bevelT/>
          </a:sp3d>
        </p:spPr>
        <p:txBody>
          <a:bodyPr wrap="square" rtlCol="0">
            <a:spAutoFit/>
          </a:bodyPr>
          <a:lstStyle/>
          <a:p>
            <a:r>
              <a:rPr lang="en-US" sz="1200" dirty="0">
                <a:latin typeface="Verdana" pitchFamily="34" charset="0"/>
                <a:ea typeface="Verdana" pitchFamily="34" charset="0"/>
                <a:cs typeface="Verdana" pitchFamily="34" charset="0"/>
              </a:rPr>
              <a:t>Question 6:</a:t>
            </a:r>
          </a:p>
          <a:p>
            <a:r>
              <a:rPr lang="en-US" sz="1200" dirty="0">
                <a:latin typeface="Verdana" pitchFamily="34" charset="0"/>
                <a:ea typeface="Verdana" pitchFamily="34" charset="0"/>
                <a:cs typeface="Verdana" pitchFamily="34" charset="0"/>
              </a:rPr>
              <a:t>Why are they using logistic regression?</a:t>
            </a:r>
          </a:p>
        </p:txBody>
      </p:sp>
      <p:pic>
        <p:nvPicPr>
          <p:cNvPr id="41987" name="Picture 3"/>
          <p:cNvPicPr>
            <a:picLocks noChangeAspect="1" noChangeArrowheads="1"/>
          </p:cNvPicPr>
          <p:nvPr/>
        </p:nvPicPr>
        <p:blipFill>
          <a:blip r:embed="rId2" cstate="print"/>
          <a:srcRect/>
          <a:stretch>
            <a:fillRect/>
          </a:stretch>
        </p:blipFill>
        <p:spPr bwMode="auto">
          <a:xfrm>
            <a:off x="1676400" y="0"/>
            <a:ext cx="5181600" cy="9104120"/>
          </a:xfrm>
          <a:prstGeom prst="rect">
            <a:avLst/>
          </a:prstGeom>
          <a:noFill/>
          <a:ln w="9525">
            <a:noFill/>
            <a:miter lim="800000"/>
            <a:headEnd/>
            <a:tailEnd/>
          </a:ln>
        </p:spPr>
      </p:pic>
      <p:sp>
        <p:nvSpPr>
          <p:cNvPr id="6" name="TextBox 5">
            <a:hlinkClick r:id="rId3" action="ppaction://hlinksldjump"/>
          </p:cNvPr>
          <p:cNvSpPr txBox="1"/>
          <p:nvPr/>
        </p:nvSpPr>
        <p:spPr>
          <a:xfrm>
            <a:off x="0" y="997803"/>
            <a:ext cx="1752600" cy="1200329"/>
          </a:xfrm>
          <a:prstGeom prst="rect">
            <a:avLst/>
          </a:prstGeom>
          <a:solidFill>
            <a:srgbClr val="92D050"/>
          </a:solidFill>
          <a:ln>
            <a:solidFill>
              <a:schemeClr val="tx1"/>
            </a:solidFill>
          </a:ln>
          <a:scene3d>
            <a:camera prst="orthographicFront"/>
            <a:lightRig rig="threePt" dir="t"/>
          </a:scene3d>
          <a:sp3d>
            <a:bevelT/>
          </a:sp3d>
        </p:spPr>
        <p:txBody>
          <a:bodyPr wrap="square" rtlCol="0">
            <a:spAutoFit/>
          </a:bodyPr>
          <a:lstStyle/>
          <a:p>
            <a:r>
              <a:rPr lang="en-US" sz="1200" dirty="0">
                <a:latin typeface="Verdana" pitchFamily="34" charset="0"/>
                <a:ea typeface="Verdana" pitchFamily="34" charset="0"/>
                <a:cs typeface="Verdana" pitchFamily="34" charset="0"/>
              </a:rPr>
              <a:t>Question 7:</a:t>
            </a:r>
          </a:p>
          <a:p>
            <a:r>
              <a:rPr lang="en-US" sz="1200" dirty="0">
                <a:latin typeface="Verdana" pitchFamily="34" charset="0"/>
                <a:ea typeface="Verdana" pitchFamily="34" charset="0"/>
                <a:cs typeface="Verdana" pitchFamily="34" charset="0"/>
              </a:rPr>
              <a:t>Before=0, After=1</a:t>
            </a:r>
          </a:p>
          <a:p>
            <a:r>
              <a:rPr lang="en-US" sz="1200" dirty="0">
                <a:latin typeface="Verdana" pitchFamily="34" charset="0"/>
                <a:ea typeface="Verdana" pitchFamily="34" charset="0"/>
                <a:cs typeface="Verdana" pitchFamily="34" charset="0"/>
              </a:rPr>
              <a:t>since the slope is positive, meaning more support after the speech.</a:t>
            </a:r>
          </a:p>
        </p:txBody>
      </p:sp>
      <p:cxnSp>
        <p:nvCxnSpPr>
          <p:cNvPr id="8" name="Straight Arrow Connector 7"/>
          <p:cNvCxnSpPr/>
          <p:nvPr/>
        </p:nvCxnSpPr>
        <p:spPr>
          <a:xfrm>
            <a:off x="1752600" y="1295400"/>
            <a:ext cx="304800" cy="2286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2501205"/>
            <a:ext cx="1600200" cy="1938992"/>
          </a:xfrm>
          <a:prstGeom prst="rect">
            <a:avLst/>
          </a:prstGeom>
          <a:solidFill>
            <a:srgbClr val="92D050"/>
          </a:solidFill>
          <a:ln>
            <a:solidFill>
              <a:schemeClr val="tx1"/>
            </a:solidFill>
          </a:ln>
          <a:scene3d>
            <a:camera prst="orthographicFront"/>
            <a:lightRig rig="threePt" dir="t"/>
          </a:scene3d>
          <a:sp3d>
            <a:bevelT/>
          </a:sp3d>
        </p:spPr>
        <p:txBody>
          <a:bodyPr wrap="square" rtlCol="0">
            <a:spAutoFit/>
          </a:bodyPr>
          <a:lstStyle/>
          <a:p>
            <a:r>
              <a:rPr lang="en-US" sz="1200" dirty="0">
                <a:latin typeface="Verdana" pitchFamily="34" charset="0"/>
                <a:ea typeface="Verdana" pitchFamily="34" charset="0"/>
                <a:cs typeface="Verdana" pitchFamily="34" charset="0"/>
              </a:rPr>
              <a:t>Question 8:</a:t>
            </a:r>
          </a:p>
          <a:p>
            <a:r>
              <a:rPr lang="en-US" sz="1200" dirty="0">
                <a:latin typeface="Verdana" pitchFamily="34" charset="0"/>
                <a:ea typeface="Verdana" pitchFamily="34" charset="0"/>
                <a:cs typeface="Verdana" pitchFamily="34" charset="0"/>
              </a:rPr>
              <a:t>How does the model refute this claim:</a:t>
            </a:r>
          </a:p>
          <a:p>
            <a:r>
              <a:rPr lang="en-US" sz="1200" dirty="0">
                <a:latin typeface="Verdana" pitchFamily="34" charset="0"/>
                <a:ea typeface="Verdana" pitchFamily="34" charset="0"/>
                <a:cs typeface="Verdana" pitchFamily="34" charset="0"/>
              </a:rPr>
              <a:t>Republicans support the invasion because they have more confidence in the president.</a:t>
            </a:r>
          </a:p>
        </p:txBody>
      </p:sp>
      <p:sp>
        <p:nvSpPr>
          <p:cNvPr id="11" name="TextBox 10"/>
          <p:cNvSpPr txBox="1"/>
          <p:nvPr/>
        </p:nvSpPr>
        <p:spPr>
          <a:xfrm>
            <a:off x="0" y="7715071"/>
            <a:ext cx="1524000" cy="1200329"/>
          </a:xfrm>
          <a:prstGeom prst="rect">
            <a:avLst/>
          </a:prstGeom>
          <a:solidFill>
            <a:schemeClr val="tx2">
              <a:lumMod val="40000"/>
              <a:lumOff val="60000"/>
            </a:schemeClr>
          </a:solidFill>
          <a:ln>
            <a:solidFill>
              <a:schemeClr val="tx1"/>
            </a:solidFill>
          </a:ln>
          <a:scene3d>
            <a:camera prst="orthographicFront"/>
            <a:lightRig rig="threePt" dir="t"/>
          </a:scene3d>
          <a:sp3d>
            <a:bevelT/>
          </a:sp3d>
        </p:spPr>
        <p:txBody>
          <a:bodyPr wrap="square" rtlCol="0">
            <a:spAutoFit/>
          </a:bodyPr>
          <a:lstStyle/>
          <a:p>
            <a:r>
              <a:rPr lang="en-US" sz="1200" dirty="0">
                <a:latin typeface="Verdana" pitchFamily="34" charset="0"/>
                <a:ea typeface="Verdana" pitchFamily="34" charset="0"/>
                <a:cs typeface="Verdana" pitchFamily="34" charset="0"/>
              </a:rPr>
              <a:t>Comment 8:</a:t>
            </a:r>
          </a:p>
          <a:p>
            <a:r>
              <a:rPr lang="en-US" sz="1200" dirty="0">
                <a:latin typeface="Verdana" pitchFamily="34" charset="0"/>
                <a:ea typeface="Verdana" pitchFamily="34" charset="0"/>
                <a:cs typeface="Verdana" pitchFamily="34" charset="0"/>
              </a:rPr>
              <a:t>Rather than R</a:t>
            </a:r>
            <a:r>
              <a:rPr lang="en-US" sz="1200" baseline="30000" dirty="0">
                <a:latin typeface="Verdana" pitchFamily="34" charset="0"/>
                <a:ea typeface="Verdana" pitchFamily="34" charset="0"/>
                <a:cs typeface="Verdana" pitchFamily="34" charset="0"/>
              </a:rPr>
              <a:t>2</a:t>
            </a:r>
            <a:r>
              <a:rPr lang="en-US" sz="1200" dirty="0">
                <a:latin typeface="Verdana" pitchFamily="34" charset="0"/>
                <a:ea typeface="Verdana" pitchFamily="34" charset="0"/>
                <a:cs typeface="Verdana" pitchFamily="34" charset="0"/>
              </a:rPr>
              <a:t>, the authors use this technique to show how the model performs.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4766608"/>
            <a:ext cx="1524000" cy="1754326"/>
          </a:xfrm>
          <a:prstGeom prst="rect">
            <a:avLst/>
          </a:prstGeom>
          <a:solidFill>
            <a:schemeClr val="tx2">
              <a:lumMod val="40000"/>
              <a:lumOff val="60000"/>
            </a:schemeClr>
          </a:solidFill>
          <a:ln>
            <a:solidFill>
              <a:schemeClr val="tx1"/>
            </a:solidFill>
          </a:ln>
          <a:scene3d>
            <a:camera prst="orthographicFront"/>
            <a:lightRig rig="threePt" dir="t"/>
          </a:scene3d>
          <a:sp3d>
            <a:bevelT/>
          </a:sp3d>
        </p:spPr>
        <p:txBody>
          <a:bodyPr wrap="square" rtlCol="0">
            <a:spAutoFit/>
          </a:bodyPr>
          <a:lstStyle/>
          <a:p>
            <a:r>
              <a:rPr lang="en-US" sz="1200" dirty="0">
                <a:latin typeface="Verdana" pitchFamily="34" charset="0"/>
                <a:ea typeface="Verdana" pitchFamily="34" charset="0"/>
                <a:cs typeface="Verdana" pitchFamily="34" charset="0"/>
              </a:rPr>
              <a:t>Comment 7:</a:t>
            </a:r>
          </a:p>
          <a:p>
            <a:r>
              <a:rPr lang="en-US" sz="1200" dirty="0">
                <a:latin typeface="Verdana" pitchFamily="34" charset="0"/>
                <a:ea typeface="Verdana" pitchFamily="34" charset="0"/>
                <a:cs typeface="Verdana" pitchFamily="34" charset="0"/>
              </a:rPr>
              <a:t>Some of these variables seem to be reference grouped, but the authors don’t tell us what the reference groups are.</a:t>
            </a:r>
          </a:p>
        </p:txBody>
      </p:sp>
      <p:sp>
        <p:nvSpPr>
          <p:cNvPr id="4" name="TextBox 3"/>
          <p:cNvSpPr txBox="1"/>
          <p:nvPr/>
        </p:nvSpPr>
        <p:spPr>
          <a:xfrm>
            <a:off x="0" y="76200"/>
            <a:ext cx="1524000" cy="830997"/>
          </a:xfrm>
          <a:prstGeom prst="rect">
            <a:avLst/>
          </a:prstGeom>
          <a:solidFill>
            <a:srgbClr val="92D050"/>
          </a:solidFill>
          <a:ln>
            <a:solidFill>
              <a:schemeClr val="tx1"/>
            </a:solidFill>
          </a:ln>
          <a:scene3d>
            <a:camera prst="orthographicFront"/>
            <a:lightRig rig="threePt" dir="t"/>
          </a:scene3d>
          <a:sp3d>
            <a:bevelT/>
          </a:sp3d>
        </p:spPr>
        <p:txBody>
          <a:bodyPr wrap="square" rtlCol="0">
            <a:spAutoFit/>
          </a:bodyPr>
          <a:lstStyle/>
          <a:p>
            <a:r>
              <a:rPr lang="en-US" sz="1200" dirty="0">
                <a:latin typeface="Verdana" pitchFamily="34" charset="0"/>
                <a:ea typeface="Verdana" pitchFamily="34" charset="0"/>
                <a:cs typeface="Verdana" pitchFamily="34" charset="0"/>
              </a:rPr>
              <a:t>Question 6:</a:t>
            </a:r>
          </a:p>
          <a:p>
            <a:r>
              <a:rPr lang="en-US" sz="1200" dirty="0">
                <a:latin typeface="Verdana" pitchFamily="34" charset="0"/>
                <a:ea typeface="Verdana" pitchFamily="34" charset="0"/>
                <a:cs typeface="Verdana" pitchFamily="34" charset="0"/>
              </a:rPr>
              <a:t>Why are they using logistic regression?</a:t>
            </a:r>
          </a:p>
        </p:txBody>
      </p:sp>
      <p:pic>
        <p:nvPicPr>
          <p:cNvPr id="41987" name="Picture 3"/>
          <p:cNvPicPr>
            <a:picLocks noChangeAspect="1" noChangeArrowheads="1"/>
          </p:cNvPicPr>
          <p:nvPr/>
        </p:nvPicPr>
        <p:blipFill>
          <a:blip r:embed="rId2" cstate="print"/>
          <a:srcRect/>
          <a:stretch>
            <a:fillRect/>
          </a:stretch>
        </p:blipFill>
        <p:spPr bwMode="auto">
          <a:xfrm>
            <a:off x="1676400" y="0"/>
            <a:ext cx="5181600" cy="9104120"/>
          </a:xfrm>
          <a:prstGeom prst="rect">
            <a:avLst/>
          </a:prstGeom>
          <a:noFill/>
          <a:ln w="9525">
            <a:noFill/>
            <a:miter lim="800000"/>
            <a:headEnd/>
            <a:tailEnd/>
          </a:ln>
        </p:spPr>
      </p:pic>
      <p:sp>
        <p:nvSpPr>
          <p:cNvPr id="6" name="TextBox 5"/>
          <p:cNvSpPr txBox="1"/>
          <p:nvPr/>
        </p:nvSpPr>
        <p:spPr>
          <a:xfrm>
            <a:off x="0" y="997803"/>
            <a:ext cx="1524000" cy="1384995"/>
          </a:xfrm>
          <a:prstGeom prst="rect">
            <a:avLst/>
          </a:prstGeom>
          <a:solidFill>
            <a:srgbClr val="92D050"/>
          </a:solidFill>
          <a:ln>
            <a:solidFill>
              <a:schemeClr val="tx1"/>
            </a:solidFill>
          </a:ln>
          <a:scene3d>
            <a:camera prst="orthographicFront"/>
            <a:lightRig rig="threePt" dir="t"/>
          </a:scene3d>
          <a:sp3d>
            <a:bevelT/>
          </a:sp3d>
        </p:spPr>
        <p:txBody>
          <a:bodyPr wrap="square" rtlCol="0">
            <a:spAutoFit/>
          </a:bodyPr>
          <a:lstStyle/>
          <a:p>
            <a:r>
              <a:rPr lang="en-US" sz="1200" dirty="0">
                <a:latin typeface="Verdana" pitchFamily="34" charset="0"/>
                <a:ea typeface="Verdana" pitchFamily="34" charset="0"/>
                <a:cs typeface="Verdana" pitchFamily="34" charset="0"/>
              </a:rPr>
              <a:t>Question 7:</a:t>
            </a:r>
          </a:p>
          <a:p>
            <a:r>
              <a:rPr lang="en-US" sz="1200" dirty="0">
                <a:latin typeface="Verdana" pitchFamily="34" charset="0"/>
                <a:ea typeface="Verdana" pitchFamily="34" charset="0"/>
                <a:cs typeface="Verdana" pitchFamily="34" charset="0"/>
              </a:rPr>
              <a:t>Given the results earlier in the article, how was this variable coded for the regression?</a:t>
            </a:r>
          </a:p>
        </p:txBody>
      </p:sp>
      <p:cxnSp>
        <p:nvCxnSpPr>
          <p:cNvPr id="8" name="Straight Arrow Connector 7"/>
          <p:cNvCxnSpPr/>
          <p:nvPr/>
        </p:nvCxnSpPr>
        <p:spPr>
          <a:xfrm flipV="1">
            <a:off x="1524000" y="1524000"/>
            <a:ext cx="533400" cy="1524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a:hlinkClick r:id="rId3" action="ppaction://hlinksldjump"/>
          </p:cNvPr>
          <p:cNvSpPr txBox="1"/>
          <p:nvPr/>
        </p:nvSpPr>
        <p:spPr>
          <a:xfrm>
            <a:off x="0" y="2501205"/>
            <a:ext cx="1600200" cy="1938992"/>
          </a:xfrm>
          <a:prstGeom prst="rect">
            <a:avLst/>
          </a:prstGeom>
          <a:solidFill>
            <a:srgbClr val="92D050"/>
          </a:solidFill>
          <a:ln>
            <a:solidFill>
              <a:schemeClr val="tx1"/>
            </a:solidFill>
          </a:ln>
          <a:scene3d>
            <a:camera prst="orthographicFront"/>
            <a:lightRig rig="threePt" dir="t"/>
          </a:scene3d>
          <a:sp3d>
            <a:bevelT/>
          </a:sp3d>
        </p:spPr>
        <p:txBody>
          <a:bodyPr wrap="square" rtlCol="0">
            <a:spAutoFit/>
          </a:bodyPr>
          <a:lstStyle/>
          <a:p>
            <a:r>
              <a:rPr lang="en-US" sz="1200" dirty="0">
                <a:latin typeface="Verdana" pitchFamily="34" charset="0"/>
                <a:ea typeface="Verdana" pitchFamily="34" charset="0"/>
                <a:cs typeface="Verdana" pitchFamily="34" charset="0"/>
              </a:rPr>
              <a:t>Question 8:</a:t>
            </a:r>
          </a:p>
          <a:p>
            <a:r>
              <a:rPr lang="en-US" sz="1200" dirty="0">
                <a:latin typeface="Verdana" pitchFamily="34" charset="0"/>
                <a:ea typeface="Verdana" pitchFamily="34" charset="0"/>
                <a:cs typeface="Verdana" pitchFamily="34" charset="0"/>
              </a:rPr>
              <a:t>Confidence is already in the model, so the effect of being Republican is a separate effect, above and beyond confidence in the president.</a:t>
            </a:r>
          </a:p>
        </p:txBody>
      </p:sp>
      <p:sp>
        <p:nvSpPr>
          <p:cNvPr id="11" name="TextBox 10"/>
          <p:cNvSpPr txBox="1"/>
          <p:nvPr/>
        </p:nvSpPr>
        <p:spPr>
          <a:xfrm>
            <a:off x="0" y="7715071"/>
            <a:ext cx="1524000" cy="1200329"/>
          </a:xfrm>
          <a:prstGeom prst="rect">
            <a:avLst/>
          </a:prstGeom>
          <a:solidFill>
            <a:schemeClr val="tx2">
              <a:lumMod val="40000"/>
              <a:lumOff val="60000"/>
            </a:schemeClr>
          </a:solidFill>
          <a:ln>
            <a:solidFill>
              <a:schemeClr val="tx1"/>
            </a:solidFill>
          </a:ln>
          <a:scene3d>
            <a:camera prst="orthographicFront"/>
            <a:lightRig rig="threePt" dir="t"/>
          </a:scene3d>
          <a:sp3d>
            <a:bevelT/>
          </a:sp3d>
        </p:spPr>
        <p:txBody>
          <a:bodyPr wrap="square" rtlCol="0">
            <a:spAutoFit/>
          </a:bodyPr>
          <a:lstStyle/>
          <a:p>
            <a:r>
              <a:rPr lang="en-US" sz="1200" dirty="0">
                <a:latin typeface="Verdana" pitchFamily="34" charset="0"/>
                <a:ea typeface="Verdana" pitchFamily="34" charset="0"/>
                <a:cs typeface="Verdana" pitchFamily="34" charset="0"/>
              </a:rPr>
              <a:t>Comment 8:</a:t>
            </a:r>
          </a:p>
          <a:p>
            <a:r>
              <a:rPr lang="en-US" sz="1200" dirty="0">
                <a:latin typeface="Verdana" pitchFamily="34" charset="0"/>
                <a:ea typeface="Verdana" pitchFamily="34" charset="0"/>
                <a:cs typeface="Verdana" pitchFamily="34" charset="0"/>
              </a:rPr>
              <a:t>Rather than R</a:t>
            </a:r>
            <a:r>
              <a:rPr lang="en-US" sz="1200" baseline="30000" dirty="0">
                <a:latin typeface="Verdana" pitchFamily="34" charset="0"/>
                <a:ea typeface="Verdana" pitchFamily="34" charset="0"/>
                <a:cs typeface="Verdana" pitchFamily="34" charset="0"/>
              </a:rPr>
              <a:t>2</a:t>
            </a:r>
            <a:r>
              <a:rPr lang="en-US" sz="1200" dirty="0">
                <a:latin typeface="Verdana" pitchFamily="34" charset="0"/>
                <a:ea typeface="Verdana" pitchFamily="34" charset="0"/>
                <a:cs typeface="Verdana" pitchFamily="34" charset="0"/>
              </a:rPr>
              <a:t>, the authors use this technique to show how the model performs.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457200"/>
            <a:ext cx="1524000" cy="2123658"/>
          </a:xfrm>
          <a:prstGeom prst="rect">
            <a:avLst/>
          </a:prstGeom>
          <a:solidFill>
            <a:schemeClr val="tx2">
              <a:lumMod val="40000"/>
              <a:lumOff val="60000"/>
            </a:schemeClr>
          </a:solidFill>
          <a:ln>
            <a:solidFill>
              <a:schemeClr val="tx1"/>
            </a:solidFill>
          </a:ln>
          <a:scene3d>
            <a:camera prst="orthographicFront"/>
            <a:lightRig rig="threePt" dir="t"/>
          </a:scene3d>
          <a:sp3d>
            <a:bevelT/>
          </a:sp3d>
        </p:spPr>
        <p:txBody>
          <a:bodyPr wrap="square" rtlCol="0">
            <a:spAutoFit/>
          </a:bodyPr>
          <a:lstStyle/>
          <a:p>
            <a:r>
              <a:rPr lang="en-US" sz="1200" dirty="0">
                <a:latin typeface="Verdana" pitchFamily="34" charset="0"/>
                <a:ea typeface="Verdana" pitchFamily="34" charset="0"/>
                <a:cs typeface="Verdana" pitchFamily="34" charset="0"/>
              </a:rPr>
              <a:t>Comment 2:</a:t>
            </a:r>
          </a:p>
          <a:p>
            <a:r>
              <a:rPr lang="en-US" sz="1200" dirty="0">
                <a:latin typeface="Verdana" pitchFamily="34" charset="0"/>
                <a:ea typeface="Verdana" pitchFamily="34" charset="0"/>
                <a:cs typeface="Verdana" pitchFamily="34" charset="0"/>
              </a:rPr>
              <a:t>This project is a sort of “natural” experiment: where a stimulus that occurs naturally (Bush’s speech) is used as the key independent variable.</a:t>
            </a:r>
          </a:p>
        </p:txBody>
      </p:sp>
      <p:pic>
        <p:nvPicPr>
          <p:cNvPr id="31746" name="Picture 2"/>
          <p:cNvPicPr>
            <a:picLocks noChangeAspect="1" noChangeArrowheads="1"/>
          </p:cNvPicPr>
          <p:nvPr/>
        </p:nvPicPr>
        <p:blipFill>
          <a:blip r:embed="rId2" cstate="print"/>
          <a:srcRect/>
          <a:stretch>
            <a:fillRect/>
          </a:stretch>
        </p:blipFill>
        <p:spPr bwMode="auto">
          <a:xfrm>
            <a:off x="1679676" y="1"/>
            <a:ext cx="5178323" cy="9144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hlinkClick r:id="rId2" action="ppaction://hlinksldjump"/>
          </p:cNvPr>
          <p:cNvSpPr txBox="1"/>
          <p:nvPr/>
        </p:nvSpPr>
        <p:spPr>
          <a:xfrm>
            <a:off x="0" y="3099137"/>
            <a:ext cx="1524000" cy="2123658"/>
          </a:xfrm>
          <a:prstGeom prst="rect">
            <a:avLst/>
          </a:prstGeom>
          <a:solidFill>
            <a:srgbClr val="92D050"/>
          </a:solidFill>
          <a:ln>
            <a:solidFill>
              <a:schemeClr val="tx1"/>
            </a:solidFill>
          </a:ln>
          <a:scene3d>
            <a:camera prst="orthographicFront"/>
            <a:lightRig rig="threePt" dir="t"/>
          </a:scene3d>
          <a:sp3d>
            <a:bevelT/>
          </a:sp3d>
        </p:spPr>
        <p:txBody>
          <a:bodyPr wrap="square" rtlCol="0">
            <a:spAutoFit/>
          </a:bodyPr>
          <a:lstStyle/>
          <a:p>
            <a:r>
              <a:rPr lang="en-US" sz="1200" dirty="0">
                <a:latin typeface="Verdana" pitchFamily="34" charset="0"/>
                <a:ea typeface="Verdana" pitchFamily="34" charset="0"/>
                <a:cs typeface="Verdana" pitchFamily="34" charset="0"/>
              </a:rPr>
              <a:t>Question 1:</a:t>
            </a:r>
          </a:p>
          <a:p>
            <a:r>
              <a:rPr lang="en-US" sz="1200" dirty="0">
                <a:latin typeface="Verdana" pitchFamily="34" charset="0"/>
                <a:ea typeface="Verdana" pitchFamily="34" charset="0"/>
                <a:cs typeface="Verdana" pitchFamily="34" charset="0"/>
              </a:rPr>
              <a:t>Given what you know about confidence intervals, why is it not appropriate to talk about the standard error for an entire sample?</a:t>
            </a:r>
          </a:p>
        </p:txBody>
      </p:sp>
      <p:pic>
        <p:nvPicPr>
          <p:cNvPr id="32770" name="Picture 2"/>
          <p:cNvPicPr>
            <a:picLocks noChangeAspect="1" noChangeArrowheads="1"/>
          </p:cNvPicPr>
          <p:nvPr/>
        </p:nvPicPr>
        <p:blipFill>
          <a:blip r:embed="rId3" cstate="print"/>
          <a:srcRect/>
          <a:stretch>
            <a:fillRect/>
          </a:stretch>
        </p:blipFill>
        <p:spPr bwMode="auto">
          <a:xfrm>
            <a:off x="1657504" y="0"/>
            <a:ext cx="5200496" cy="9144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7606605"/>
            <a:ext cx="1524000" cy="1384995"/>
          </a:xfrm>
          <a:prstGeom prst="rect">
            <a:avLst/>
          </a:prstGeom>
          <a:solidFill>
            <a:schemeClr val="tx2">
              <a:lumMod val="40000"/>
              <a:lumOff val="60000"/>
            </a:schemeClr>
          </a:solidFill>
          <a:ln>
            <a:solidFill>
              <a:schemeClr val="tx1"/>
            </a:solidFill>
          </a:ln>
          <a:scene3d>
            <a:camera prst="orthographicFront"/>
            <a:lightRig rig="threePt" dir="t"/>
          </a:scene3d>
          <a:sp3d>
            <a:bevelT/>
          </a:sp3d>
        </p:spPr>
        <p:txBody>
          <a:bodyPr wrap="square" rtlCol="0">
            <a:spAutoFit/>
          </a:bodyPr>
          <a:lstStyle/>
          <a:p>
            <a:r>
              <a:rPr lang="en-US" sz="1200" dirty="0">
                <a:latin typeface="Verdana" pitchFamily="34" charset="0"/>
                <a:ea typeface="Verdana" pitchFamily="34" charset="0"/>
                <a:cs typeface="Verdana" pitchFamily="34" charset="0"/>
              </a:rPr>
              <a:t>Comment 3:</a:t>
            </a:r>
          </a:p>
          <a:p>
            <a:r>
              <a:rPr lang="en-US" sz="1200" dirty="0">
                <a:latin typeface="Verdana" pitchFamily="34" charset="0"/>
                <a:ea typeface="Verdana" pitchFamily="34" charset="0"/>
                <a:cs typeface="Verdana" pitchFamily="34" charset="0"/>
              </a:rPr>
              <a:t>V is similar to a correlation coefficient, measuring the strength of a relationship.</a:t>
            </a:r>
          </a:p>
        </p:txBody>
      </p:sp>
      <p:sp>
        <p:nvSpPr>
          <p:cNvPr id="4" name="TextBox 3">
            <a:hlinkClick r:id="rId2" action="ppaction://hlinksldjump"/>
          </p:cNvPr>
          <p:cNvSpPr txBox="1"/>
          <p:nvPr/>
        </p:nvSpPr>
        <p:spPr>
          <a:xfrm>
            <a:off x="0" y="6451937"/>
            <a:ext cx="1524000" cy="1015663"/>
          </a:xfrm>
          <a:prstGeom prst="rect">
            <a:avLst/>
          </a:prstGeom>
          <a:solidFill>
            <a:srgbClr val="92D050"/>
          </a:solidFill>
          <a:ln>
            <a:solidFill>
              <a:schemeClr val="tx1"/>
            </a:solidFill>
          </a:ln>
          <a:scene3d>
            <a:camera prst="orthographicFront"/>
            <a:lightRig rig="threePt" dir="t"/>
          </a:scene3d>
          <a:sp3d>
            <a:bevelT/>
          </a:sp3d>
        </p:spPr>
        <p:txBody>
          <a:bodyPr wrap="square" rtlCol="0">
            <a:spAutoFit/>
          </a:bodyPr>
          <a:lstStyle/>
          <a:p>
            <a:r>
              <a:rPr lang="en-US" sz="1200" dirty="0">
                <a:latin typeface="Verdana" pitchFamily="34" charset="0"/>
                <a:ea typeface="Verdana" pitchFamily="34" charset="0"/>
                <a:cs typeface="Verdana" pitchFamily="34" charset="0"/>
              </a:rPr>
              <a:t>Question 2:</a:t>
            </a:r>
          </a:p>
          <a:p>
            <a:r>
              <a:rPr lang="en-US" sz="1200" dirty="0">
                <a:latin typeface="Verdana" pitchFamily="34" charset="0"/>
                <a:ea typeface="Verdana" pitchFamily="34" charset="0"/>
                <a:cs typeface="Verdana" pitchFamily="34" charset="0"/>
              </a:rPr>
              <a:t>What test did the authors likely use to get this p value?</a:t>
            </a:r>
          </a:p>
        </p:txBody>
      </p:sp>
      <p:pic>
        <p:nvPicPr>
          <p:cNvPr id="33794" name="Picture 2"/>
          <p:cNvPicPr>
            <a:picLocks noChangeAspect="1" noChangeArrowheads="1"/>
          </p:cNvPicPr>
          <p:nvPr/>
        </p:nvPicPr>
        <p:blipFill>
          <a:blip r:embed="rId3" cstate="print"/>
          <a:srcRect/>
          <a:stretch>
            <a:fillRect/>
          </a:stretch>
        </p:blipFill>
        <p:spPr bwMode="auto">
          <a:xfrm>
            <a:off x="1542486" y="0"/>
            <a:ext cx="5315514" cy="9143999"/>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hlinkClick r:id="rId2" action="ppaction://hlinksldjump"/>
          </p:cNvPr>
          <p:cNvSpPr txBox="1"/>
          <p:nvPr/>
        </p:nvSpPr>
        <p:spPr>
          <a:xfrm>
            <a:off x="0" y="6400800"/>
            <a:ext cx="1524000" cy="1200329"/>
          </a:xfrm>
          <a:prstGeom prst="rect">
            <a:avLst/>
          </a:prstGeom>
          <a:solidFill>
            <a:srgbClr val="92D050"/>
          </a:solidFill>
          <a:ln>
            <a:solidFill>
              <a:schemeClr val="tx1"/>
            </a:solidFill>
          </a:ln>
          <a:scene3d>
            <a:camera prst="orthographicFront"/>
            <a:lightRig rig="threePt" dir="t"/>
          </a:scene3d>
          <a:sp3d>
            <a:bevelT/>
          </a:sp3d>
        </p:spPr>
        <p:txBody>
          <a:bodyPr wrap="square" rtlCol="0">
            <a:spAutoFit/>
          </a:bodyPr>
          <a:lstStyle/>
          <a:p>
            <a:r>
              <a:rPr lang="en-US" sz="1200" dirty="0">
                <a:latin typeface="Verdana" pitchFamily="34" charset="0"/>
                <a:ea typeface="Verdana" pitchFamily="34" charset="0"/>
                <a:cs typeface="Verdana" pitchFamily="34" charset="0"/>
              </a:rPr>
              <a:t>Question 3:</a:t>
            </a:r>
          </a:p>
          <a:p>
            <a:r>
              <a:rPr lang="en-US" sz="1200" dirty="0">
                <a:latin typeface="Verdana" pitchFamily="34" charset="0"/>
                <a:ea typeface="Verdana" pitchFamily="34" charset="0"/>
                <a:cs typeface="Verdana" pitchFamily="34" charset="0"/>
              </a:rPr>
              <a:t>Explain how the authors are now engaging in the technique of elaboration.</a:t>
            </a:r>
          </a:p>
        </p:txBody>
      </p:sp>
      <p:pic>
        <p:nvPicPr>
          <p:cNvPr id="34818" name="Picture 2"/>
          <p:cNvPicPr>
            <a:picLocks noChangeAspect="1" noChangeArrowheads="1"/>
          </p:cNvPicPr>
          <p:nvPr/>
        </p:nvPicPr>
        <p:blipFill>
          <a:blip r:embed="rId3" cstate="print"/>
          <a:srcRect/>
          <a:stretch>
            <a:fillRect/>
          </a:stretch>
        </p:blipFill>
        <p:spPr bwMode="auto">
          <a:xfrm>
            <a:off x="1688940" y="0"/>
            <a:ext cx="5169059" cy="9144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a:stretch>
            <a:fillRect/>
          </a:stretch>
        </p:blipFill>
        <p:spPr bwMode="auto">
          <a:xfrm>
            <a:off x="1670380" y="0"/>
            <a:ext cx="5187620" cy="9144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348805"/>
            <a:ext cx="1524000" cy="1938992"/>
          </a:xfrm>
          <a:prstGeom prst="rect">
            <a:avLst/>
          </a:prstGeom>
          <a:solidFill>
            <a:schemeClr val="tx2">
              <a:lumMod val="40000"/>
              <a:lumOff val="60000"/>
            </a:schemeClr>
          </a:solidFill>
          <a:ln>
            <a:solidFill>
              <a:schemeClr val="tx1"/>
            </a:solidFill>
          </a:ln>
          <a:scene3d>
            <a:camera prst="orthographicFront"/>
            <a:lightRig rig="threePt" dir="t"/>
          </a:scene3d>
          <a:sp3d>
            <a:bevelT/>
          </a:sp3d>
        </p:spPr>
        <p:txBody>
          <a:bodyPr wrap="square" rtlCol="0">
            <a:spAutoFit/>
          </a:bodyPr>
          <a:lstStyle/>
          <a:p>
            <a:r>
              <a:rPr lang="en-US" sz="1200" dirty="0">
                <a:latin typeface="Verdana" pitchFamily="34" charset="0"/>
                <a:ea typeface="Verdana" pitchFamily="34" charset="0"/>
                <a:cs typeface="Verdana" pitchFamily="34" charset="0"/>
              </a:rPr>
              <a:t>Comment 4:</a:t>
            </a:r>
          </a:p>
          <a:p>
            <a:r>
              <a:rPr lang="en-US" sz="1200" dirty="0">
                <a:latin typeface="Verdana" pitchFamily="34" charset="0"/>
                <a:ea typeface="Verdana" pitchFamily="34" charset="0"/>
                <a:cs typeface="Verdana" pitchFamily="34" charset="0"/>
              </a:rPr>
              <a:t>Note Endnote 17, which describes that the sample size for Black people is very low.  This happens with elaboration with a small sample.</a:t>
            </a:r>
          </a:p>
        </p:txBody>
      </p:sp>
      <p:pic>
        <p:nvPicPr>
          <p:cNvPr id="36866" name="Picture 2"/>
          <p:cNvPicPr>
            <a:picLocks noChangeAspect="1" noChangeArrowheads="1"/>
          </p:cNvPicPr>
          <p:nvPr/>
        </p:nvPicPr>
        <p:blipFill>
          <a:blip r:embed="rId2" cstate="print"/>
          <a:srcRect/>
          <a:stretch>
            <a:fillRect/>
          </a:stretch>
        </p:blipFill>
        <p:spPr bwMode="auto">
          <a:xfrm>
            <a:off x="1752600" y="1"/>
            <a:ext cx="5105400" cy="9093484"/>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srcRect/>
          <a:stretch>
            <a:fillRect/>
          </a:stretch>
        </p:blipFill>
        <p:spPr bwMode="auto">
          <a:xfrm>
            <a:off x="1729159" y="1"/>
            <a:ext cx="5128840" cy="8991599"/>
          </a:xfrm>
          <a:prstGeom prst="rect">
            <a:avLst/>
          </a:prstGeom>
          <a:noFill/>
          <a:ln w="9525">
            <a:noFill/>
            <a:miter lim="800000"/>
            <a:headEnd/>
            <a:tailEnd/>
          </a:ln>
        </p:spPr>
      </p:pic>
      <p:sp>
        <p:nvSpPr>
          <p:cNvPr id="6" name="TextBox 5"/>
          <p:cNvSpPr txBox="1"/>
          <p:nvPr/>
        </p:nvSpPr>
        <p:spPr>
          <a:xfrm>
            <a:off x="0" y="3352800"/>
            <a:ext cx="1524000" cy="1569660"/>
          </a:xfrm>
          <a:prstGeom prst="rect">
            <a:avLst/>
          </a:prstGeom>
          <a:solidFill>
            <a:schemeClr val="tx2">
              <a:lumMod val="40000"/>
              <a:lumOff val="60000"/>
            </a:schemeClr>
          </a:solidFill>
          <a:ln>
            <a:solidFill>
              <a:schemeClr val="tx1"/>
            </a:solidFill>
          </a:ln>
          <a:scene3d>
            <a:camera prst="orthographicFront"/>
            <a:lightRig rig="threePt" dir="t"/>
          </a:scene3d>
          <a:sp3d>
            <a:bevelT/>
          </a:sp3d>
        </p:spPr>
        <p:txBody>
          <a:bodyPr wrap="square" rtlCol="0">
            <a:spAutoFit/>
          </a:bodyPr>
          <a:lstStyle/>
          <a:p>
            <a:r>
              <a:rPr lang="en-US" sz="1200" dirty="0">
                <a:latin typeface="Verdana" pitchFamily="34" charset="0"/>
                <a:ea typeface="Verdana" pitchFamily="34" charset="0"/>
                <a:cs typeface="Verdana" pitchFamily="34" charset="0"/>
              </a:rPr>
              <a:t>Comment 5:</a:t>
            </a:r>
          </a:p>
          <a:p>
            <a:r>
              <a:rPr lang="en-US" sz="1200" dirty="0">
                <a:latin typeface="Verdana" pitchFamily="34" charset="0"/>
                <a:ea typeface="Verdana" pitchFamily="34" charset="0"/>
                <a:cs typeface="Verdana" pitchFamily="34" charset="0"/>
              </a:rPr>
              <a:t>The authors don’t explain their hypothesis regarding why they expected a difference based on geography.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43DE67C22F4940BBE9D170DAE04CAF" ma:contentTypeVersion="18" ma:contentTypeDescription="Create a new document." ma:contentTypeScope="" ma:versionID="50b3c8d461ed132ee39070c7dbf0b0ed">
  <xsd:schema xmlns:xsd="http://www.w3.org/2001/XMLSchema" xmlns:xs="http://www.w3.org/2001/XMLSchema" xmlns:p="http://schemas.microsoft.com/office/2006/metadata/properties" xmlns:ns2="758b23b8-80ab-4871-af94-265c2a70562d" xmlns:ns3="94d707cb-8288-4c59-8fe9-a457835741f6" targetNamespace="http://schemas.microsoft.com/office/2006/metadata/properties" ma:root="true" ma:fieldsID="2f3ebda7f9c4e1b852dc052020f98b93" ns2:_="" ns3:_="">
    <xsd:import namespace="758b23b8-80ab-4871-af94-265c2a70562d"/>
    <xsd:import namespace="94d707cb-8288-4c59-8fe9-a457835741f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ObjectDetectorVersion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8b23b8-80ab-4871-af94-265c2a7056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dc0606b-8e5a-4aee-a68c-f4efcab0e830"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4d707cb-8288-4c59-8fe9-a457835741f6"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aad51846-cd3e-44b1-a42e-8df071718a87}" ma:internalName="TaxCatchAll" ma:showField="CatchAllData" ma:web="94d707cb-8288-4c59-8fe9-a457835741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58b23b8-80ab-4871-af94-265c2a70562d">
      <Terms xmlns="http://schemas.microsoft.com/office/infopath/2007/PartnerControls"/>
    </lcf76f155ced4ddcb4097134ff3c332f>
    <TaxCatchAll xmlns="94d707cb-8288-4c59-8fe9-a457835741f6" xsi:nil="true"/>
  </documentManagement>
</p:properties>
</file>

<file path=customXml/itemProps1.xml><?xml version="1.0" encoding="utf-8"?>
<ds:datastoreItem xmlns:ds="http://schemas.openxmlformats.org/officeDocument/2006/customXml" ds:itemID="{557AFD84-7354-4817-9E28-E9E4291D4848}"/>
</file>

<file path=customXml/itemProps2.xml><?xml version="1.0" encoding="utf-8"?>
<ds:datastoreItem xmlns:ds="http://schemas.openxmlformats.org/officeDocument/2006/customXml" ds:itemID="{B4D04832-A663-4B48-BD8E-62437C60A27C}"/>
</file>

<file path=customXml/itemProps3.xml><?xml version="1.0" encoding="utf-8"?>
<ds:datastoreItem xmlns:ds="http://schemas.openxmlformats.org/officeDocument/2006/customXml" ds:itemID="{7E9DAE8B-8131-4A02-A6FE-40A31EB4C72E}"/>
</file>

<file path=docProps/app.xml><?xml version="1.0" encoding="utf-8"?>
<Properties xmlns="http://schemas.openxmlformats.org/officeDocument/2006/extended-properties" xmlns:vt="http://schemas.openxmlformats.org/officeDocument/2006/docPropsVTypes">
  <TotalTime>5639</TotalTime>
  <Words>978</Words>
  <Application>Microsoft Office PowerPoint</Application>
  <PresentationFormat>On-screen Show (4:3)</PresentationFormat>
  <Paragraphs>113</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Information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 Linneman</dc:creator>
  <cp:lastModifiedBy>Linneman, Thomas</cp:lastModifiedBy>
  <cp:revision>61</cp:revision>
  <dcterms:created xsi:type="dcterms:W3CDTF">2010-01-22T19:31:33Z</dcterms:created>
  <dcterms:modified xsi:type="dcterms:W3CDTF">2025-07-03T19:43:00Z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0x0101006B43DE67C22F4940BBE9D170DAE04CAF</vt:lpwstr>
  </property>
</Properties>
</file>