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BE0B4-9892-4E48-B04A-4A4B02BACBB9}" v="1" dt="2025-07-03T15:34:53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6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46FD8-45D5-44E4-B096-E7CC34244E11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E8A8-58B0-4CE6-81AF-27AA0A4B2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6165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Verdana" pitchFamily="34" charset="0"/>
                <a:ea typeface="Verdana" pitchFamily="34" charset="0"/>
                <a:cs typeface="Verdana" pitchFamily="34" charset="0"/>
              </a:rPr>
              <a:t>Making Sense of Real Research #4</a:t>
            </a:r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65566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“HIV Risk Exposure among South African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Children in Public Health Facilities”</a:t>
            </a:r>
          </a:p>
          <a:p>
            <a:r>
              <a:rPr lang="en-US" sz="2400">
                <a:latin typeface="Verdana" pitchFamily="34" charset="0"/>
                <a:ea typeface="Verdana" pitchFamily="34" charset="0"/>
                <a:cs typeface="Verdana" pitchFamily="34" charset="0"/>
              </a:rPr>
              <a:t>By Olive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Shisana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et al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appeared in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journal </a:t>
            </a: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AIDS Care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2008.</a:t>
            </a:r>
          </a:p>
          <a:p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Article Analysis will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guide you through the article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two ways: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339" y="4953000"/>
            <a:ext cx="562686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Blue Commentary Boxes:</a:t>
            </a: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comments to help you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understand elements in the article.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199" y="6324600"/>
            <a:ext cx="6034601" cy="26776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Green Question Boxes: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questions for you about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elements in the article.  Answer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for yourself, and then click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the box to see </a:t>
            </a:r>
            <a:r>
              <a:rPr lang="en-US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Linneman’s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answer.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Click the box again to return to the</a:t>
            </a:r>
          </a:p>
          <a:p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question.</a:t>
            </a:r>
          </a:p>
        </p:txBody>
      </p:sp>
      <p:pic>
        <p:nvPicPr>
          <p:cNvPr id="10242" name="Picture 2" descr="AIDS Care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619625" y="1676400"/>
            <a:ext cx="21621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232" y="47625"/>
            <a:ext cx="514804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289C3-258E-84A4-E951-99065E68F092}"/>
              </a:ext>
            </a:extLst>
          </p:cNvPr>
          <p:cNvSpPr txBox="1"/>
          <p:nvPr/>
        </p:nvSpPr>
        <p:spPr>
          <a:xfrm>
            <a:off x="12326" y="2590800"/>
            <a:ext cx="683334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the end of “Making Sense of Real Research #4.”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following slides contain the answers to the questions.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5385137"/>
            <a:ext cx="1524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It means that they ran separate analyses: one for HIV-positive mothers, and one for HIV-negative mothers.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764" y="1"/>
            <a:ext cx="5228235" cy="73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1524000" cy="3231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is how they calculated this odds ratio: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2-4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564-291=273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291/273=1.0659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5-9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450-186=264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186/284=.7045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.7045/1.0659=.7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3436203"/>
            <a:ext cx="1524000" cy="249299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w/o an injection: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195 HIV+,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305 HIV-,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195/305=.6393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w/ an injection: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282 HIV+,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232 HIV-,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282/232=1.2155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1.2155/.6393=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1.9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770" y="0"/>
            <a:ext cx="524323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524000" y="1600200"/>
            <a:ext cx="3352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24000" y="2971800"/>
            <a:ext cx="3429000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1524000" cy="3231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is how they calculated this odds ratio: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2-4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564-291=273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291/273=1.0659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5-9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450-186=264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186/284=.7045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.7045/1.0659=.7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36203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770" y="0"/>
            <a:ext cx="524323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524000" y="1600200"/>
            <a:ext cx="3352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24000" y="2971800"/>
            <a:ext cx="3429000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0" y="4419600"/>
            <a:ext cx="152400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population odds ratio is within the range of 0.8 and 9.3.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first CI is so much wider than the second CI because the first CI has a group with a very small sample size.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24000" y="5105400"/>
            <a:ext cx="3124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8" idx="1"/>
          </p:cNvCxnSpPr>
          <p:nvPr/>
        </p:nvCxnSpPr>
        <p:spPr>
          <a:xfrm rot="5400000" flipH="1" flipV="1">
            <a:off x="4286250" y="4743450"/>
            <a:ext cx="7239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>
            <a:off x="4648200" y="4114800"/>
            <a:ext cx="228600" cy="533400"/>
          </a:xfrm>
          <a:prstGeom prst="leftBrace">
            <a:avLst>
              <a:gd name="adj1" fmla="val 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1524000" cy="3231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is how they calculated this odds ratio: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2-4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564-291=273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291/273=1.0659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5-9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450-186=264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186/284=.7045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.7045/1.0659=.7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36203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770" y="0"/>
            <a:ext cx="524323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524000" y="1600200"/>
            <a:ext cx="3352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24000" y="2971800"/>
            <a:ext cx="3429000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419600"/>
            <a:ext cx="15240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Interpret these CIs.  Why is one so much wider than the other?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562600"/>
            <a:ext cx="152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Confounders is another word for “other variables in the model”.</a:t>
            </a: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0" y="6745069"/>
            <a:ext cx="15240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odds for one population are significantly different than the odds of the other population, and we can be quite sure about this at a high level of certainty.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210300" y="5905500"/>
            <a:ext cx="838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5105400"/>
            <a:ext cx="3124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8" idx="1"/>
          </p:cNvCxnSpPr>
          <p:nvPr/>
        </p:nvCxnSpPr>
        <p:spPr>
          <a:xfrm rot="5400000" flipH="1" flipV="1">
            <a:off x="4286250" y="4743450"/>
            <a:ext cx="7239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>
            <a:off x="4648200" y="4114800"/>
            <a:ext cx="228600" cy="533400"/>
          </a:xfrm>
          <a:prstGeom prst="leftBrace">
            <a:avLst>
              <a:gd name="adj1" fmla="val 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Elbow Connector 50"/>
          <p:cNvCxnSpPr/>
          <p:nvPr/>
        </p:nvCxnSpPr>
        <p:spPr>
          <a:xfrm flipV="1">
            <a:off x="1524000" y="6324600"/>
            <a:ext cx="5105400" cy="762000"/>
          </a:xfrm>
          <a:prstGeom prst="bentConnector3">
            <a:avLst>
              <a:gd name="adj1" fmla="val 109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7203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896" y="0"/>
            <a:ext cx="5219954" cy="73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0" y="76200"/>
            <a:ext cx="16002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Table 2 uses only the HIV+ mothers, while Table 3 uses only the HIV- mothers.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1492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800600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4000" y="54446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447800"/>
            <a:ext cx="1524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If the number 1 is within the range of a confidence interval, the p-value is not significant.  Explain why </a:t>
            </a: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this is.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7203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896" y="0"/>
            <a:ext cx="5219954" cy="73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1524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the primary difference between Tables 2 &amp; 3?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1492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4800600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4000" y="54446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0" y="1447800"/>
            <a:ext cx="16764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 means the odds for the two populations are the same, so if this is a possibility, we can’t say that there is a significant difference between the groups.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3817203"/>
            <a:ext cx="15240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Odds for those without injections: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4/2393=.001672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Odds for those with injections: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3/57=.05632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Odds ratio: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.05632/.001672=31.5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896" y="0"/>
            <a:ext cx="5219954" cy="73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1524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the primary difference between Tables 2 &amp; 3?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1492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447800"/>
            <a:ext cx="1524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If the number 1 is within the range of a confidence interval, the p-value is not significant.  Explain why </a:t>
            </a: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this is.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7203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896" y="0"/>
            <a:ext cx="5219954" cy="73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1524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the primary difference between Tables 2 &amp; 3?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1492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0" y="4800600"/>
            <a:ext cx="1600200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Odds for NO: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2/2404=.000832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Odds for YES: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4/11=.363636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Odds ratio: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.363636/.000832=437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00200" y="5444698"/>
            <a:ext cx="37338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1447800"/>
            <a:ext cx="1524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If the number 1 is within the range of a confidence interval, the p-value is not significant.  Explain why </a:t>
            </a: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this is.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48805"/>
            <a:ext cx="1524000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OR stands for Odds Ratio, and CI stands for Confidence Interval.  A lot of the questions below will be related to both of these.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908" y="76200"/>
            <a:ext cx="5171267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817" y="0"/>
            <a:ext cx="518218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1524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a good example of how researchers define their sample.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759" y="-1"/>
            <a:ext cx="517109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5385137"/>
            <a:ext cx="15240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1: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do they mean when they say “the analysis was stratified”?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764" y="1"/>
            <a:ext cx="5228235" cy="73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1524000" cy="3231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Here is how they calculated this odds ratio: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2-4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564-291=273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291/273=1.0659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Among those 5-9 years: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 HIV-positive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450-186=264 HIV-negative.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186/284=.7045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.7045/1.0659=.7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3436203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2: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770" y="0"/>
            <a:ext cx="524323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524000" y="1600200"/>
            <a:ext cx="33528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24000" y="2971800"/>
            <a:ext cx="3429000" cy="914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0" y="4419600"/>
            <a:ext cx="15240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3: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Interpret these CIs.  Why is one so much wider than the other?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562600"/>
            <a:ext cx="1524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Confounders is another word for “other variables in the model”.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0" y="6745069"/>
            <a:ext cx="1524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4: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Interpret this p-value.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 flipH="1" flipV="1">
            <a:off x="6210300" y="5905500"/>
            <a:ext cx="838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5105400"/>
            <a:ext cx="3124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8" idx="1"/>
          </p:cNvCxnSpPr>
          <p:nvPr/>
        </p:nvCxnSpPr>
        <p:spPr>
          <a:xfrm rot="5400000" flipH="1" flipV="1">
            <a:off x="4286250" y="4743450"/>
            <a:ext cx="7239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>
          <a:xfrm>
            <a:off x="4648200" y="4114800"/>
            <a:ext cx="228600" cy="533400"/>
          </a:xfrm>
          <a:prstGeom prst="leftBrace">
            <a:avLst>
              <a:gd name="adj1" fmla="val 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Elbow Connector 50"/>
          <p:cNvCxnSpPr/>
          <p:nvPr/>
        </p:nvCxnSpPr>
        <p:spPr>
          <a:xfrm flipV="1">
            <a:off x="1524000" y="6324600"/>
            <a:ext cx="5105400" cy="762000"/>
          </a:xfrm>
          <a:prstGeom prst="bentConnector3">
            <a:avLst>
              <a:gd name="adj1" fmla="val 109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3817203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7: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896" y="0"/>
            <a:ext cx="5219954" cy="73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0" y="76200"/>
            <a:ext cx="15240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What is the primary difference between Tables 2 &amp; 3?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41492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0" y="4800600"/>
            <a:ext cx="1524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8: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Show how they calculated this odds ratio.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4000" y="5444698"/>
            <a:ext cx="3810000" cy="4170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0" y="1447800"/>
            <a:ext cx="1524000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Question 6: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If the number 1 is within the range of these confidence intervals, the p-value is not significant.  Explain why this 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909" y="0"/>
            <a:ext cx="5285092" cy="74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295" y="38100"/>
            <a:ext cx="5259705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15240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5:</a:t>
            </a:r>
          </a:p>
          <a:p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This is a common strategy for the end of an article: predicting possible criticisms of the research and dealing with them.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3DE67C22F4940BBE9D170DAE04CAF" ma:contentTypeVersion="18" ma:contentTypeDescription="Create a new document." ma:contentTypeScope="" ma:versionID="50b3c8d461ed132ee39070c7dbf0b0ed">
  <xsd:schema xmlns:xsd="http://www.w3.org/2001/XMLSchema" xmlns:xs="http://www.w3.org/2001/XMLSchema" xmlns:p="http://schemas.microsoft.com/office/2006/metadata/properties" xmlns:ns2="758b23b8-80ab-4871-af94-265c2a70562d" xmlns:ns3="94d707cb-8288-4c59-8fe9-a457835741f6" targetNamespace="http://schemas.microsoft.com/office/2006/metadata/properties" ma:root="true" ma:fieldsID="2f3ebda7f9c4e1b852dc052020f98b93" ns2:_="" ns3:_="">
    <xsd:import namespace="758b23b8-80ab-4871-af94-265c2a70562d"/>
    <xsd:import namespace="94d707cb-8288-4c59-8fe9-a45783574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b23b8-80ab-4871-af94-265c2a705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707cb-8288-4c59-8fe9-a457835741f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ad51846-cd3e-44b1-a42e-8df071718a87}" ma:internalName="TaxCatchAll" ma:showField="CatchAllData" ma:web="94d707cb-8288-4c59-8fe9-a45783574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8b23b8-80ab-4871-af94-265c2a70562d">
      <Terms xmlns="http://schemas.microsoft.com/office/infopath/2007/PartnerControls"/>
    </lcf76f155ced4ddcb4097134ff3c332f>
    <TaxCatchAll xmlns="94d707cb-8288-4c59-8fe9-a457835741f6" xsi:nil="true"/>
  </documentManagement>
</p:properties>
</file>

<file path=customXml/itemProps1.xml><?xml version="1.0" encoding="utf-8"?>
<ds:datastoreItem xmlns:ds="http://schemas.openxmlformats.org/officeDocument/2006/customXml" ds:itemID="{387FEC86-6FD4-4E30-B3FB-4FF5BF12874F}"/>
</file>

<file path=customXml/itemProps2.xml><?xml version="1.0" encoding="utf-8"?>
<ds:datastoreItem xmlns:ds="http://schemas.openxmlformats.org/officeDocument/2006/customXml" ds:itemID="{5D5473B7-64D4-45AA-B300-42982621F75B}"/>
</file>

<file path=customXml/itemProps3.xml><?xml version="1.0" encoding="utf-8"?>
<ds:datastoreItem xmlns:ds="http://schemas.openxmlformats.org/officeDocument/2006/customXml" ds:itemID="{211E9D8A-A8CD-4F2D-A503-7FE0D8518599}"/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968</Words>
  <Application>Microsoft Office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Linneman</dc:creator>
  <cp:lastModifiedBy>Linneman, Thomas</cp:lastModifiedBy>
  <cp:revision>55</cp:revision>
  <dcterms:created xsi:type="dcterms:W3CDTF">2010-01-22T19:31:33Z</dcterms:created>
  <dcterms:modified xsi:type="dcterms:W3CDTF">2025-07-03T15:35:38Z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0x0101006B43DE67C22F4940BBE9D170DAE04CAF</vt:lpwstr>
  </property>
</Properties>
</file>