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F7B87-AC0B-4197-9C53-5804CB1906E6}" v="1" dt="2025-07-03T14:55:20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Making Sense of Real Research #3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582294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“Rooted in Poverty?  Terrorism, Poor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Economic Development, and Social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Cleavages” By James A. Piazza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appeared in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journal 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Terrorism and</a:t>
            </a:r>
          </a:p>
          <a:p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Political Violence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2006.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analysis will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guide you through the article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two ways: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39" y="4953000"/>
            <a:ext cx="562686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Blue Commentary Boxes:</a:t>
            </a: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comments to help you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understand elements in the article.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99" y="6324600"/>
            <a:ext cx="6034601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Green Question Boxes: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questions for you about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elements in the article.  Answer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for yourself, and then click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box to see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answer.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Click the box again to return to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866900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 country of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Statsylvania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was completely free in 1986, but by 2002 was completely </a:t>
            </a:r>
            <a:r>
              <a:rPr lang="en-US" sz="1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free, what would its value on the “Change in Repression” variable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02803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Freedom House is a well respected source of global political data.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078" y="38100"/>
            <a:ext cx="4745771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19812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get hung up on how this variable is measured.  Just understand that it goes from 0 to 100, where 0 is no diversity and 100 is maximum diversity.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Which is easier to explain: incidents or casualties?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19812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Having the standard error of the slope next to, or below, the slope is typical in articles.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575"/>
            <a:ext cx="4819650" cy="80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5068669"/>
            <a:ext cx="1905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Fully interpret this slope.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09671"/>
            <a:ext cx="1981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10: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the odd star meaning here: a * means it’s statistically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significant, but at what level, we don’t know.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0" y="5906869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effect does diversity have on casualties?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8077200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page 170,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slope should be starred as significant. </a:t>
            </a: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1905000" y="5391835"/>
            <a:ext cx="2286000" cy="704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381500" y="6667500"/>
            <a:ext cx="19050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28600" y="4350603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does this interaction effect address?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733800"/>
            <a:ext cx="19812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way the article presents the interaction effects is rather odd: it seems that the parent slopes are not included.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3" y="0"/>
            <a:ext cx="67796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286000" y="38100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does this interaction effect address?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H="1">
            <a:off x="228601" y="2472898"/>
            <a:ext cx="152400" cy="2327702"/>
          </a:xfrm>
          <a:prstGeom prst="bentConnector4">
            <a:avLst>
              <a:gd name="adj1" fmla="val -106250"/>
              <a:gd name="adj2" fmla="val 99845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3"/>
          <p:cNvCxnSpPr/>
          <p:nvPr/>
        </p:nvCxnSpPr>
        <p:spPr>
          <a:xfrm rot="10800000">
            <a:off x="381000" y="2743200"/>
            <a:ext cx="1905000" cy="1489502"/>
          </a:xfrm>
          <a:prstGeom prst="bentConnector3">
            <a:avLst>
              <a:gd name="adj1" fmla="val 1105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"/>
            <a:ext cx="4829174" cy="8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380" y="42863"/>
            <a:ext cx="4835620" cy="81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842" y="0"/>
            <a:ext cx="4842157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602" y="80963"/>
            <a:ext cx="4816397" cy="79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191" y="1"/>
            <a:ext cx="4805658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17F7F-FCA7-E40D-451C-8E5C8AF4BF0C}"/>
              </a:ext>
            </a:extLst>
          </p:cNvPr>
          <p:cNvSpPr txBox="1"/>
          <p:nvPr/>
        </p:nvSpPr>
        <p:spPr>
          <a:xfrm>
            <a:off x="-13448" y="8440271"/>
            <a:ext cx="683334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the end of “Making Sense of Real Research #3.”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following slides contain the answers to the questions.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2863"/>
            <a:ext cx="4876800" cy="82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0" y="4038600"/>
            <a:ext cx="19050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Equation: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Incidents =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95.28 -.003 (GDP)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Adjusted r-squared: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-.017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Significance of slope: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.383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Therefore, according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to these data, GDP does not have an effect on incidents.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5733871"/>
            <a:ext cx="1905000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1.) to extend these analyses into the 1980s, 1990s, and early 2000s.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2.) to examine the effects of social cleavages.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1449"/>
            <a:ext cx="4724399" cy="80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97540"/>
            <a:ext cx="19812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an example of an article where a </a:t>
            </a:r>
            <a:r>
              <a:rPr lang="en-US" sz="1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lack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a relationship is a major finding: he finds that the economic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variables have no effects in his models.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655" y="57150"/>
            <a:ext cx="4809345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19812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GINI coefficient in an index of inequality, just like the IQV is an index of diversity.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208" y="42863"/>
            <a:ext cx="4820791" cy="818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1676400"/>
            <a:ext cx="1905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 such a society, everyone would get the same exact income, so this would be a bit strange.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99137"/>
            <a:ext cx="19812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As you can see, a lot of what researchers do in articles is define how they measured their variables.  Please note that, in addition to these descriptions, there is an appendix on page 174.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Statsylvania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would have gone from a 1 to a 7, so the change in repression score would be a 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02803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Freedom House is a well respected source of global political data.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078" y="38100"/>
            <a:ext cx="4745771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19812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Don’t get hung up on how this variable is measured.  Just understand that it goes from 0 to 100, where 0 is no diversity and 100 is maximum diversity.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Incidents, because the R-square value is higher.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19812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Having the standard error of the slope next to, or below, the slope is typical in articles.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575"/>
            <a:ext cx="4819650" cy="80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068669"/>
            <a:ext cx="1905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Fully interpret this slope.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09671"/>
            <a:ext cx="1981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10: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the odd star meaning here: a * means it’s statistically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significant, but at what level, we don’t know.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06869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effect does diversity have on casualties?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8077200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page 170,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slope should be starred as significant. </a:t>
            </a: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1905000" y="5391835"/>
            <a:ext cx="2286000" cy="704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381500" y="6667500"/>
            <a:ext cx="19050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386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Which is easier to explain: incidents or casualties?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19812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Having the standard error of the slope next to, or below, the slope is typical in articles.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575"/>
            <a:ext cx="4819650" cy="80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5068669"/>
            <a:ext cx="19050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Assuming that population is measured in millions, a country with 300 million people, compared to a country with 200 million people would have .168 x 100 = 16.8 more incidents.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09671"/>
            <a:ext cx="1981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10: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the odd star meaning here: a * means it’s statistically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significant, but at what level, we don’t know.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8077200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page 170,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slope should be starred as significant. </a:t>
            </a: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1905000" y="6096000"/>
            <a:ext cx="2286000" cy="344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381500" y="6667500"/>
            <a:ext cx="19050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386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Which is easier to explain: incidents or casualties?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19812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Having the standard error of the slope next to, or below, the slope is typical in articles.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575"/>
            <a:ext cx="4819650" cy="80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068669"/>
            <a:ext cx="1905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Fully interpret this slope.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09671"/>
            <a:ext cx="1981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10: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Note the odd star meaning here: a * means it’s statistically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significant, but at what level, we don’t know.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5906869"/>
            <a:ext cx="19050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higher the diversity in a country, the higher the number of casualties.  Compared to a country with no diversity, a country with maximum diversity would have 100 x .264 = 26.4 more casualties.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8077200"/>
            <a:ext cx="1981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page 170,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slope should be starred as significant. </a:t>
            </a: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1905000" y="5391835"/>
            <a:ext cx="2286000" cy="704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381500" y="6667500"/>
            <a:ext cx="19050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28600" y="4350603"/>
            <a:ext cx="19050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interaction question would be: does diversity have a different effect in smaller </a:t>
            </a:r>
            <a:r>
              <a:rPr lang="en-US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countires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than in larger countries?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733800"/>
            <a:ext cx="19812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way the article presents the interaction effects is rather odd: it seems that the parent slopes are not included.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3" y="0"/>
            <a:ext cx="67796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3810000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does this interaction effect address?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H="1">
            <a:off x="228601" y="2472898"/>
            <a:ext cx="152400" cy="2327702"/>
          </a:xfrm>
          <a:prstGeom prst="bentConnector4">
            <a:avLst>
              <a:gd name="adj1" fmla="val -106250"/>
              <a:gd name="adj2" fmla="val 99845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3"/>
          <p:cNvCxnSpPr/>
          <p:nvPr/>
        </p:nvCxnSpPr>
        <p:spPr>
          <a:xfrm rot="10800000">
            <a:off x="381000" y="2743200"/>
            <a:ext cx="1905000" cy="1489502"/>
          </a:xfrm>
          <a:prstGeom prst="bentConnector3">
            <a:avLst>
              <a:gd name="adj1" fmla="val 1105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350603"/>
            <a:ext cx="1905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question does this interaction effect address?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733800"/>
            <a:ext cx="19812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way the article presents the interaction effects is rather odd: it seems that the parent slopes are not included.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3" y="0"/>
            <a:ext cx="67796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286000" y="3810000"/>
            <a:ext cx="1905000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9: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interaction question would be: does the number of political parties have a different effect in larger countries than in smaller countries?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H="1">
            <a:off x="228601" y="2472898"/>
            <a:ext cx="152400" cy="2327702"/>
          </a:xfrm>
          <a:prstGeom prst="bentConnector4">
            <a:avLst>
              <a:gd name="adj1" fmla="val -106250"/>
              <a:gd name="adj2" fmla="val 99845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3"/>
          <p:cNvCxnSpPr/>
          <p:nvPr/>
        </p:nvCxnSpPr>
        <p:spPr>
          <a:xfrm rot="10800000">
            <a:off x="381000" y="2743200"/>
            <a:ext cx="1905000" cy="1489502"/>
          </a:xfrm>
          <a:prstGeom prst="bentConnector3">
            <a:avLst>
              <a:gd name="adj1" fmla="val 1105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4038600"/>
            <a:ext cx="1905000" cy="24929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Create a simple regression equation using GDP as your independent variable and number of incidents as your dependent variable.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Report the full equation, adjusted r</a:t>
            </a:r>
            <a:r>
              <a:rPr lang="en-US" sz="12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value, and the significance of the slope.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863"/>
            <a:ext cx="4876800" cy="82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324600"/>
            <a:ext cx="19812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an interesting strategy: showing that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theoretical ideas work at a different unit of analysis.  The article uses the country level of analysis.  The author here cites research where the individual is the unit of analysis.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398" y="66675"/>
            <a:ext cx="4730401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0"/>
            <a:ext cx="1981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Skim from here to the middle of page 164.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557" y="152401"/>
            <a:ext cx="4707718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966" y="42863"/>
            <a:ext cx="4810034" cy="81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0" y="5733871"/>
            <a:ext cx="1905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are the two major differences between the research in this article and previous research?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1449"/>
            <a:ext cx="4724399" cy="80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52800"/>
            <a:ext cx="19812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Measuring terrorism, as you likely can imagine, is a difficult task indeed.  Look at all the details involved in how the author measures it.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772" y="57150"/>
            <a:ext cx="4836228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19812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GINI coefficient in an index of inequality, just like the IQV is an index of diversity.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208" y="42863"/>
            <a:ext cx="4820791" cy="818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1676400"/>
            <a:ext cx="1905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Would you want to live in a society where the GINI coefficient was 0?  Why or why not?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99137"/>
            <a:ext cx="19812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As you can see, a lot of what researchers do in articles is define how they measured their variables.  Please note that, in addition to these descriptions, there is an appendix on page 174.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3DE67C22F4940BBE9D170DAE04CAF" ma:contentTypeVersion="18" ma:contentTypeDescription="Create a new document." ma:contentTypeScope="" ma:versionID="50b3c8d461ed132ee39070c7dbf0b0ed">
  <xsd:schema xmlns:xsd="http://www.w3.org/2001/XMLSchema" xmlns:xs="http://www.w3.org/2001/XMLSchema" xmlns:p="http://schemas.microsoft.com/office/2006/metadata/properties" xmlns:ns2="758b23b8-80ab-4871-af94-265c2a70562d" xmlns:ns3="94d707cb-8288-4c59-8fe9-a457835741f6" targetNamespace="http://schemas.microsoft.com/office/2006/metadata/properties" ma:root="true" ma:fieldsID="2f3ebda7f9c4e1b852dc052020f98b93" ns2:_="" ns3:_="">
    <xsd:import namespace="758b23b8-80ab-4871-af94-265c2a70562d"/>
    <xsd:import namespace="94d707cb-8288-4c59-8fe9-a45783574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b23b8-80ab-4871-af94-265c2a705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707cb-8288-4c59-8fe9-a457835741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ad51846-cd3e-44b1-a42e-8df071718a87}" ma:internalName="TaxCatchAll" ma:showField="CatchAllData" ma:web="94d707cb-8288-4c59-8fe9-a45783574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8b23b8-80ab-4871-af94-265c2a70562d">
      <Terms xmlns="http://schemas.microsoft.com/office/infopath/2007/PartnerControls"/>
    </lcf76f155ced4ddcb4097134ff3c332f>
    <TaxCatchAll xmlns="94d707cb-8288-4c59-8fe9-a457835741f6" xsi:nil="true"/>
  </documentManagement>
</p:properties>
</file>

<file path=customXml/itemProps1.xml><?xml version="1.0" encoding="utf-8"?>
<ds:datastoreItem xmlns:ds="http://schemas.openxmlformats.org/officeDocument/2006/customXml" ds:itemID="{FDD46E70-65A9-4FDA-AF3F-ABE49130C87E}"/>
</file>

<file path=customXml/itemProps2.xml><?xml version="1.0" encoding="utf-8"?>
<ds:datastoreItem xmlns:ds="http://schemas.openxmlformats.org/officeDocument/2006/customXml" ds:itemID="{045E7615-C426-456A-BE42-B014264D4E97}"/>
</file>

<file path=customXml/itemProps3.xml><?xml version="1.0" encoding="utf-8"?>
<ds:datastoreItem xmlns:ds="http://schemas.openxmlformats.org/officeDocument/2006/customXml" ds:itemID="{DF7755DA-E40E-4171-93FD-7BD44AA6A80F}"/>
</file>

<file path=docProps/app.xml><?xml version="1.0" encoding="utf-8"?>
<Properties xmlns="http://schemas.openxmlformats.org/officeDocument/2006/extended-properties" xmlns:vt="http://schemas.openxmlformats.org/officeDocument/2006/docPropsVTypes">
  <TotalTime>5076</TotalTime>
  <Words>1327</Words>
  <Application>Microsoft Office PowerPoint</Application>
  <PresentationFormat>On-screen Show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Linneman</dc:creator>
  <cp:lastModifiedBy>Linneman, Thomas</cp:lastModifiedBy>
  <cp:revision>41</cp:revision>
  <dcterms:created xsi:type="dcterms:W3CDTF">2010-01-22T19:31:33Z</dcterms:created>
  <dcterms:modified xsi:type="dcterms:W3CDTF">2025-07-03T15:33:36Z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Information Classification: General</vt:lpwstr>
  </property>
  <property fmtid="{D5CDD505-2E9C-101B-9397-08002B2CF9AE}" pid="3" name="MediaServiceImageTags">
    <vt:lpwstr/>
  </property>
  <property fmtid="{D5CDD505-2E9C-101B-9397-08002B2CF9AE}" pid="4" name="ContentTypeId">
    <vt:lpwstr>0x0101006B43DE67C22F4940BBE9D170DAE04CAF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SetDate">
    <vt:lpwstr>2026-01-13T15:12:54Z</vt:lpwstr>
  </property>
  <property fmtid="{D5CDD505-2E9C-101B-9397-08002B2CF9AE}" pid="9" name="ClassificationContentMarkingFooterLocations">
    <vt:lpwstr>Office Theme:8</vt:lpwstr>
  </property>
  <property fmtid="{D5CDD505-2E9C-101B-9397-08002B2CF9AE}" pid="10" name="MSIP_Label_2bbab825-a111-45e4-86a1-18cee0005896_Tag">
    <vt:lpwstr>10, 3, 0, 2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MSIP_Label_2bbab825-a111-45e4-86a1-18cee0005896_Enabled">
    <vt:lpwstr>true</vt:lpwstr>
  </property>
  <property fmtid="{D5CDD505-2E9C-101B-9397-08002B2CF9AE}" pid="13" name="MSIP_Label_2bbab825-a111-45e4-86a1-18cee0005896_ActionId">
    <vt:lpwstr>cf42dce2-985e-42f5-bd70-fb60d66de021</vt:lpwstr>
  </property>
</Properties>
</file>