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7" r:id="rId8"/>
    <p:sldId id="268" r:id="rId9"/>
    <p:sldId id="269" r:id="rId10"/>
    <p:sldId id="271" r:id="rId11"/>
    <p:sldId id="273" r:id="rId12"/>
    <p:sldId id="259" r:id="rId13"/>
    <p:sldId id="261" r:id="rId14"/>
    <p:sldId id="263" r:id="rId15"/>
    <p:sldId id="265" r:id="rId16"/>
    <p:sldId id="266" r:id="rId17"/>
    <p:sldId id="270" r:id="rId18"/>
    <p:sldId id="272" r:id="rId19"/>
    <p:sldId id="274" r:id="rId20"/>
    <p:sldId id="275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E90F4-2056-47DE-88B6-9F032BF1F479}" v="1" dt="2025-07-03T14:44:04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eman, Thomas" userId="9613b37a-9a95-47a6-827a-bb256d7ad460" providerId="ADAL" clId="{7DBE90F4-2056-47DE-88B6-9F032BF1F479}"/>
    <pc:docChg chg="custSel modSld">
      <pc:chgData name="Linneman, Thomas" userId="9613b37a-9a95-47a6-827a-bb256d7ad460" providerId="ADAL" clId="{7DBE90F4-2056-47DE-88B6-9F032BF1F479}" dt="2025-07-03T14:46:06.212" v="174" actId="14100"/>
      <pc:docMkLst>
        <pc:docMk/>
      </pc:docMkLst>
      <pc:sldChg chg="addSp modSp mod">
        <pc:chgData name="Linneman, Thomas" userId="9613b37a-9a95-47a6-827a-bb256d7ad460" providerId="ADAL" clId="{7DBE90F4-2056-47DE-88B6-9F032BF1F479}" dt="2025-07-03T14:46:06.212" v="174" actId="14100"/>
        <pc:sldMkLst>
          <pc:docMk/>
          <pc:sldMk cId="0" sldId="273"/>
        </pc:sldMkLst>
        <pc:spChg chg="add mod">
          <ac:chgData name="Linneman, Thomas" userId="9613b37a-9a95-47a6-827a-bb256d7ad460" providerId="ADAL" clId="{7DBE90F4-2056-47DE-88B6-9F032BF1F479}" dt="2025-07-03T14:46:06.212" v="174" actId="14100"/>
          <ac:spMkLst>
            <pc:docMk/>
            <pc:sldMk cId="0" sldId="273"/>
            <ac:spMk id="2" creationId="{89B96305-8F2D-3751-AA7A-F566C44EFE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Making Sense of Real Research #1</a:t>
            </a:r>
          </a:p>
        </p:txBody>
      </p:sp>
      <p:pic>
        <p:nvPicPr>
          <p:cNvPr id="11266" name="Picture 2" descr="http://www.westcomm.org/publications/news/october07/HM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1752599" cy="2642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68159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“News Coverage of Social Protests and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Effects of Photographs and Prior Attitudes”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By Laura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Arpan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et al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appeared in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journal 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Mass Communication</a:t>
            </a:r>
          </a:p>
          <a:p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&amp; Society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2006.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Analysis will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guide you through the article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two ways: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39" y="4953000"/>
            <a:ext cx="562686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Blue Commentary Boxes:</a:t>
            </a: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comments to help you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understand elements in the article.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99" y="6324600"/>
            <a:ext cx="6034601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Green Question Boxes: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questions for you about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elements in the article.  Answer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for yourself, and then click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box to see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answer.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Click the box again to return to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638175"/>
            <a:ext cx="4791075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6200" y="838200"/>
            <a:ext cx="19812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All of the authors’ hypotheses are supported: they observe, with t-tests, statistically significant differences where they expected to observe differences.  But how does their sampling procedure diminish these results?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070937"/>
            <a:ext cx="19812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Here, the authors describe their regression equations.  Notice that they are using only a subset of their data.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2938"/>
            <a:ext cx="49149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762000"/>
            <a:ext cx="1905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Explicitly describe what this .94 means.</a:t>
            </a: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1905000" y="1085166"/>
            <a:ext cx="1143000" cy="12008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3352800"/>
            <a:ext cx="16002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To which specific numbers are the authors referring here?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600200" y="3810000"/>
            <a:ext cx="381000" cy="506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00800"/>
            <a:ext cx="18288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rest of the article carefully describes the implications and limitations of this project.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96305-8F2D-3751-AA7A-F566C44EFEB7}"/>
              </a:ext>
            </a:extLst>
          </p:cNvPr>
          <p:cNvSpPr txBox="1"/>
          <p:nvPr/>
        </p:nvSpPr>
        <p:spPr>
          <a:xfrm>
            <a:off x="-13448" y="8440271"/>
            <a:ext cx="683334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the end of “Making Sense of Real Research #1.”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following slides contain the answers to the questions.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685800"/>
            <a:ext cx="4452937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52400" y="2512874"/>
            <a:ext cx="1915909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Protest Paradigm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is the tendency for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journalists to cover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protest events as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“us versus them”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situations, where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protesters are fighting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against the police.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128808"/>
            <a:ext cx="216809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From here to the bottom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of page 6, the authors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situate their study within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existing research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literature.  As we’re more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interested in the study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itself, skim through this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part and meet me at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bottom of page 6.</a:t>
            </a:r>
          </a:p>
        </p:txBody>
      </p:sp>
      <p:cxnSp>
        <p:nvCxnSpPr>
          <p:cNvPr id="7" name="Shape 6"/>
          <p:cNvCxnSpPr>
            <a:stCxn id="6" idx="0"/>
          </p:cNvCxnSpPr>
          <p:nvPr/>
        </p:nvCxnSpPr>
        <p:spPr>
          <a:xfrm rot="5400000" flipH="1" flipV="1">
            <a:off x="1647787" y="6414396"/>
            <a:ext cx="303073" cy="112575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19600"/>
            <a:ext cx="1897507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It is typical at the end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of the introduction to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the major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contributions of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study, as the authors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 here.</a:t>
            </a:r>
          </a:p>
        </p:txBody>
      </p:sp>
      <p:cxnSp>
        <p:nvCxnSpPr>
          <p:cNvPr id="10" name="Shape 13"/>
          <p:cNvCxnSpPr/>
          <p:nvPr/>
        </p:nvCxnSpPr>
        <p:spPr>
          <a:xfrm>
            <a:off x="2057402" y="4876800"/>
            <a:ext cx="3200400" cy="457201"/>
          </a:xfrm>
          <a:prstGeom prst="bentConnector3">
            <a:avLst>
              <a:gd name="adj1" fmla="val 565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012825"/>
            <a:ext cx="4503737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762000"/>
            <a:ext cx="2161426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is the first sign of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authors laying out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how they conducted their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study.  Notice that they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starting to tell you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the independent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variables are: relevance,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level of conflict, and prior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attitudes toward protest.</a:t>
            </a:r>
          </a:p>
        </p:txBody>
      </p:sp>
      <p:cxnSp>
        <p:nvCxnSpPr>
          <p:cNvPr id="6" name="Elbow Connector 5"/>
          <p:cNvCxnSpPr>
            <a:stCxn id="4" idx="2"/>
          </p:cNvCxnSpPr>
          <p:nvPr/>
        </p:nvCxnSpPr>
        <p:spPr>
          <a:xfrm rot="5400000" flipH="1" flipV="1">
            <a:off x="1742560" y="2005152"/>
            <a:ext cx="110192" cy="1281487"/>
          </a:xfrm>
          <a:prstGeom prst="bentConnector4">
            <a:avLst>
              <a:gd name="adj1" fmla="val -207456"/>
              <a:gd name="adj2" fmla="val 921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76200" y="3581400"/>
            <a:ext cx="2204450" cy="3416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H1a: DV: perceptions of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protesters; IVs: level of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conflict in photos, interest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level in issue.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H1b: DV: identification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with protesters; IVs: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level of conflict in photos,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interest level in issue.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H1c: DV: perceived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effectiveness of protest;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IVs: level of conflict in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photos, interest in issue.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H2: DV: perceived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percentage of people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agreeing with protesters;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IVs: level of conflict in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photos, interest in issue.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44563"/>
            <a:ext cx="4367213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6200" y="2362200"/>
            <a:ext cx="2190023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they’re asking what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stronger predictor is of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these two variables, it 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likely they will look at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betas in a multiple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regression equation. 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variable with the bigger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beta will have the larger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26" y="4724400"/>
            <a:ext cx="2091022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that the study’s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participants were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college undergraduates,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that they were not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drawn from a random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sample.  This may affect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generalizable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results are to a larger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population.</a:t>
            </a:r>
          </a:p>
        </p:txBody>
      </p:sp>
      <p:cxnSp>
        <p:nvCxnSpPr>
          <p:cNvPr id="7" name="Elbow Connector 12"/>
          <p:cNvCxnSpPr>
            <a:stCxn id="6" idx="0"/>
          </p:cNvCxnSpPr>
          <p:nvPr/>
        </p:nvCxnSpPr>
        <p:spPr>
          <a:xfrm rot="5400000" flipH="1" flipV="1">
            <a:off x="1668919" y="4031120"/>
            <a:ext cx="152399" cy="12341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6824008"/>
            <a:ext cx="2133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are the categories for the independent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variables.</a:t>
            </a:r>
          </a:p>
        </p:txBody>
      </p:sp>
      <p:cxnSp>
        <p:nvCxnSpPr>
          <p:cNvPr id="9" name="Elbow Connector 8"/>
          <p:cNvCxnSpPr>
            <a:stCxn id="8" idx="3"/>
          </p:cNvCxnSpPr>
          <p:nvPr/>
        </p:nvCxnSpPr>
        <p:spPr>
          <a:xfrm flipV="1">
            <a:off x="2209800" y="5791200"/>
            <a:ext cx="3124200" cy="1448307"/>
          </a:xfrm>
          <a:prstGeom prst="bentConnector3">
            <a:avLst>
              <a:gd name="adj1" fmla="val 365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6200" y="762000"/>
            <a:ext cx="1905000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the formula, for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t, I calculate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following: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Why this is a bit lower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than their 3.33, I don’t know.  It may be because we don’t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know exactly what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their t</a:t>
            </a:r>
            <a:r>
              <a:rPr lang="en-US" sz="12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means.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6263"/>
            <a:ext cx="4752975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00200"/>
            <a:ext cx="1609725" cy="552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984010"/>
            <a:ext cx="19812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 find it useful to sketch out what they’re doing here: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00600"/>
            <a:ext cx="18288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0"/>
            <a:endCxn id="9" idx="2"/>
          </p:cNvCxnSpPr>
          <p:nvPr/>
        </p:nvCxnSpPr>
        <p:spPr>
          <a:xfrm rot="16200000" flipH="1">
            <a:off x="190500" y="5600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>
          <a:xfrm rot="10800000" flipH="1">
            <a:off x="76200" y="56007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0292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animal research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peaceful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7912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animal research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conflict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5070" y="50292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exit exam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peaceful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991" y="57912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exit exam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conflict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1200" y="51816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7848600"/>
            <a:ext cx="19812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Which statistical test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 you think they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used here?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0"/>
            <a:ext cx="19050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Assume from the t</a:t>
            </a:r>
            <a:r>
              <a:rPr lang="en-US" sz="12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that 20 students were involved in this t-test, and they ranked each article.  Therefore, the two sample sizes are each 20.  Use the formula for t to calculate a  t-value.  Hint: you won’t get exactly 3.33.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76263"/>
            <a:ext cx="4752975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84010"/>
            <a:ext cx="19812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 find it useful to sketch out what they’re doing here: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876800"/>
            <a:ext cx="18288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 rot="16200000" flipH="1">
            <a:off x="190500" y="56769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 rot="10800000" flipH="1">
            <a:off x="76200" y="56769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1054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animal research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peaceful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8674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animal research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conflict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5070" y="51054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exit exam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peaceful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991" y="58674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exit exam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conflict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51816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0" y="6781800"/>
            <a:ext cx="19812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They most likely used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some type of ANOVA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here, as the ANOVA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procedure involves an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 statistics.  Plus, they were testing the means on four photos, and ANOVA is used when you have more than two means.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47700"/>
            <a:ext cx="48577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838200"/>
            <a:ext cx="18288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fancy talk for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some type of t-tests.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let it scare you.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200" y="5405735"/>
            <a:ext cx="1828800" cy="24929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the formula, for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t, I calculate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following: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differs a bit from their 3.40, but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p-conclusion 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same: p&lt;.01.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477000"/>
            <a:ext cx="1552575" cy="55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638175"/>
            <a:ext cx="4791075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6200" y="838200"/>
            <a:ext cx="1981200" cy="24929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Since their sampling procedure did not involve a random sample, there is not a larger population to which to generalize these results.  However, the fact that they did randomly put the students into the various groups is important.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070937"/>
            <a:ext cx="19812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Here, the authors describe their regression equations.  Notice that they are using only a subset of their data.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2938"/>
            <a:ext cx="49149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762000"/>
            <a:ext cx="19050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Students shown the conflict photo were .94 higher on the criticism of protesters index than students shown the peaceful photo, meaning that they were more critical of the protesters.</a:t>
            </a: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1905000" y="1823829"/>
            <a:ext cx="1143000" cy="4621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352800"/>
            <a:ext cx="16002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To which specific numbers are the authors referring here?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600200" y="3810000"/>
            <a:ext cx="381000" cy="506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00800"/>
            <a:ext cx="18288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rest of the article carefully describes the implications and limitations of this project.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564063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5144" y="1219200"/>
            <a:ext cx="2321469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While most social science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articles involving statistics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the survey method to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collect their data, some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research uses experiments.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study is an example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of this type of research.</a:t>
            </a:r>
          </a:p>
        </p:txBody>
      </p:sp>
      <p:cxnSp>
        <p:nvCxnSpPr>
          <p:cNvPr id="5" name="Elbow Connector 4"/>
          <p:cNvCxnSpPr>
            <a:stCxn id="3" idx="2"/>
          </p:cNvCxnSpPr>
          <p:nvPr/>
        </p:nvCxnSpPr>
        <p:spPr>
          <a:xfrm rot="16200000" flipH="1">
            <a:off x="1450870" y="2593869"/>
            <a:ext cx="868729" cy="125871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50" y="4145340"/>
            <a:ext cx="224305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italicized paragraph 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abstract of the article,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it summarizes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overall results.  Our job 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to see how the article’s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authors used statistics to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 up with these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results.</a:t>
            </a:r>
          </a:p>
        </p:txBody>
      </p:sp>
      <p:cxnSp>
        <p:nvCxnSpPr>
          <p:cNvPr id="10" name="Elbow Connector 4"/>
          <p:cNvCxnSpPr>
            <a:stCxn id="9" idx="0"/>
          </p:cNvCxnSpPr>
          <p:nvPr/>
        </p:nvCxnSpPr>
        <p:spPr>
          <a:xfrm rot="5400000" flipH="1" flipV="1">
            <a:off x="2787505" y="2415570"/>
            <a:ext cx="106740" cy="33528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2938"/>
            <a:ext cx="49149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1905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Explicitly describe what this .94 means.</a:t>
            </a: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1905000" y="1085166"/>
            <a:ext cx="1143000" cy="12008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3352800"/>
            <a:ext cx="1600200" cy="24929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They are referring to the -.27 and the .33 in the rightmost column.  Because the .33 is larger than the .27, they claim that attitudes toward protesting have a larger effect than photo type.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600200" y="3810006"/>
            <a:ext cx="381000" cy="7892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00800"/>
            <a:ext cx="18288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rest of the article carefully describes the implications and limitations of this project.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685800"/>
            <a:ext cx="4452937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128808"/>
            <a:ext cx="216809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From here to the bottom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of page 6, the authors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situate their study within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existing research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literature.  As we’re more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interested in the study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itself, skim through this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part and meet me at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bottom of page 6.</a:t>
            </a:r>
          </a:p>
        </p:txBody>
      </p:sp>
      <p:cxnSp>
        <p:nvCxnSpPr>
          <p:cNvPr id="9" name="Shape 8"/>
          <p:cNvCxnSpPr>
            <a:stCxn id="3" idx="0"/>
          </p:cNvCxnSpPr>
          <p:nvPr/>
        </p:nvCxnSpPr>
        <p:spPr>
          <a:xfrm rot="5400000" flipH="1" flipV="1">
            <a:off x="1647787" y="6414396"/>
            <a:ext cx="303073" cy="112575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52400" y="3581400"/>
            <a:ext cx="166904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the 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Protest</a:t>
            </a:r>
          </a:p>
          <a:p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Paradigm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419600"/>
            <a:ext cx="1897507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It is typical at the end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of the introduction to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the major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contributions of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study, as the authors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 here.</a:t>
            </a:r>
          </a:p>
        </p:txBody>
      </p:sp>
      <p:cxnSp>
        <p:nvCxnSpPr>
          <p:cNvPr id="14" name="Shape 13"/>
          <p:cNvCxnSpPr/>
          <p:nvPr/>
        </p:nvCxnSpPr>
        <p:spPr>
          <a:xfrm>
            <a:off x="2057402" y="4876800"/>
            <a:ext cx="3200400" cy="457201"/>
          </a:xfrm>
          <a:prstGeom prst="bentConnector3">
            <a:avLst>
              <a:gd name="adj1" fmla="val 565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012825"/>
            <a:ext cx="4503737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762000"/>
            <a:ext cx="2161426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is the first sign of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authors laying out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how they conducted their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study.  Notice that they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starting to tell you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the independent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variables are: relevance,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level of conflict, and prior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attitudes toward protest.</a:t>
            </a:r>
          </a:p>
        </p:txBody>
      </p:sp>
      <p:cxnSp>
        <p:nvCxnSpPr>
          <p:cNvPr id="6" name="Elbow Connector 5"/>
          <p:cNvCxnSpPr>
            <a:stCxn id="4" idx="2"/>
          </p:cNvCxnSpPr>
          <p:nvPr/>
        </p:nvCxnSpPr>
        <p:spPr>
          <a:xfrm rot="5400000" flipH="1" flipV="1">
            <a:off x="1742558" y="2005155"/>
            <a:ext cx="110192" cy="1281482"/>
          </a:xfrm>
          <a:prstGeom prst="bentConnector4">
            <a:avLst>
              <a:gd name="adj1" fmla="val -207456"/>
              <a:gd name="adj2" fmla="val 921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28037" y="5334000"/>
            <a:ext cx="1832746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each hypothesis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(these three and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hypothesis on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following page),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are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independent and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dependent variables?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26" y="4724400"/>
            <a:ext cx="2091022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that the study’s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participants were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college undergraduates,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that they were not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drawn from a random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sample.  This may affect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generalizable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results are to a larger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population.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44563"/>
            <a:ext cx="4367213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lbow Connector 12"/>
          <p:cNvCxnSpPr>
            <a:stCxn id="4" idx="0"/>
            <a:endCxn id="17411" idx="1"/>
          </p:cNvCxnSpPr>
          <p:nvPr/>
        </p:nvCxnSpPr>
        <p:spPr>
          <a:xfrm rot="5400000" flipH="1" flipV="1">
            <a:off x="1668919" y="4031120"/>
            <a:ext cx="152399" cy="12341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6200" y="2667000"/>
            <a:ext cx="2202847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type of statistical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procedure do you think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they will use to address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these research questions?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(Hint: focus on the term</a:t>
            </a:r>
            <a:b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“stronger predictor”)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824008"/>
            <a:ext cx="2133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are the categories for the independent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variables.</a:t>
            </a:r>
          </a:p>
        </p:txBody>
      </p:sp>
      <p:cxnSp>
        <p:nvCxnSpPr>
          <p:cNvPr id="14" name="Elbow Connector 13"/>
          <p:cNvCxnSpPr>
            <a:stCxn id="6" idx="3"/>
          </p:cNvCxnSpPr>
          <p:nvPr/>
        </p:nvCxnSpPr>
        <p:spPr>
          <a:xfrm flipV="1">
            <a:off x="2209800" y="5791200"/>
            <a:ext cx="3124200" cy="1448307"/>
          </a:xfrm>
          <a:prstGeom prst="bentConnector3">
            <a:avLst>
              <a:gd name="adj1" fmla="val 365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6200" y="762000"/>
            <a:ext cx="19050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Assume from the t</a:t>
            </a:r>
            <a:r>
              <a:rPr lang="en-US" sz="12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that 20 students were involved in this t-test, and they ranked each article.  Therefore, the two sample sizes are each 20.  Use the formula for t to calculate a  t-value.  Hint: you won’t get exactly 3.33.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6263"/>
            <a:ext cx="4752975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84010"/>
            <a:ext cx="19812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 find it useful to sketch out what they’re doing here: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800600"/>
            <a:ext cx="18288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 rot="16200000" flipH="1">
            <a:off x="190500" y="5600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 rot="10800000" flipH="1">
            <a:off x="76200" y="56007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0292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animal research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peaceful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7912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animal research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conflict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5070" y="50292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exit exam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peaceful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991" y="57912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exit exam</a:t>
            </a:r>
          </a:p>
          <a:p>
            <a:pPr algn="ctr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conflict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51816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0" y="7848600"/>
            <a:ext cx="19812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Which statistical test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 you think they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used here?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33413"/>
            <a:ext cx="4848225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18288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Though most of the time researchers use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statistical tests to show differences, occasionally they will use them to show that there is no difference, as the authors do here.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1981200"/>
            <a:ext cx="2362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28650"/>
            <a:ext cx="478155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18288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10: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symbol stands for alpha, and it is a measure of how well the items of an index go together.  An alpha of .84 is good.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1447800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362200"/>
            <a:ext cx="18288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All of the variables are measured so that a higher # means positive towards protest, EXCEPT for this criticism variable, where a higher number means more critical.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3505200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47700"/>
            <a:ext cx="48577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838200"/>
            <a:ext cx="18288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fancy talk for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some type of t-tests.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let it scare you.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6200" y="5105400"/>
            <a:ext cx="18288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this last set of numbers to carry out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 t-test on your own.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74 for each of the sample sizes.  Don’t worry if your t-value differs from the authors’.  Is your p-conclusion the same as theirs?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57912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6018212"/>
            <a:ext cx="3352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3DE67C22F4940BBE9D170DAE04CAF" ma:contentTypeVersion="18" ma:contentTypeDescription="Create a new document." ma:contentTypeScope="" ma:versionID="50b3c8d461ed132ee39070c7dbf0b0ed">
  <xsd:schema xmlns:xsd="http://www.w3.org/2001/XMLSchema" xmlns:xs="http://www.w3.org/2001/XMLSchema" xmlns:p="http://schemas.microsoft.com/office/2006/metadata/properties" xmlns:ns2="758b23b8-80ab-4871-af94-265c2a70562d" xmlns:ns3="94d707cb-8288-4c59-8fe9-a457835741f6" targetNamespace="http://schemas.microsoft.com/office/2006/metadata/properties" ma:root="true" ma:fieldsID="2f3ebda7f9c4e1b852dc052020f98b93" ns2:_="" ns3:_="">
    <xsd:import namespace="758b23b8-80ab-4871-af94-265c2a70562d"/>
    <xsd:import namespace="94d707cb-8288-4c59-8fe9-a45783574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b23b8-80ab-4871-af94-265c2a705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707cb-8288-4c59-8fe9-a457835741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ad51846-cd3e-44b1-a42e-8df071718a87}" ma:internalName="TaxCatchAll" ma:showField="CatchAllData" ma:web="94d707cb-8288-4c59-8fe9-a45783574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8b23b8-80ab-4871-af94-265c2a70562d">
      <Terms xmlns="http://schemas.microsoft.com/office/infopath/2007/PartnerControls"/>
    </lcf76f155ced4ddcb4097134ff3c332f>
    <TaxCatchAll xmlns="94d707cb-8288-4c59-8fe9-a457835741f6" xsi:nil="true"/>
  </documentManagement>
</p:properties>
</file>

<file path=customXml/itemProps1.xml><?xml version="1.0" encoding="utf-8"?>
<ds:datastoreItem xmlns:ds="http://schemas.openxmlformats.org/officeDocument/2006/customXml" ds:itemID="{31CB41BB-2105-40A5-8765-094F181AB98E}"/>
</file>

<file path=customXml/itemProps2.xml><?xml version="1.0" encoding="utf-8"?>
<ds:datastoreItem xmlns:ds="http://schemas.openxmlformats.org/officeDocument/2006/customXml" ds:itemID="{D17F8229-D8AE-4466-B969-D831AC9702BE}"/>
</file>

<file path=customXml/itemProps3.xml><?xml version="1.0" encoding="utf-8"?>
<ds:datastoreItem xmlns:ds="http://schemas.openxmlformats.org/officeDocument/2006/customXml" ds:itemID="{592495DA-E02E-496D-B69B-1D224F53D1CE}"/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1608</Words>
  <Application>Microsoft Office PowerPoint</Application>
  <PresentationFormat>On-screen Show (4:3)</PresentationFormat>
  <Paragraphs>316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Linneman</dc:creator>
  <cp:lastModifiedBy>Linneman, Thomas</cp:lastModifiedBy>
  <cp:revision>17</cp:revision>
  <dcterms:created xsi:type="dcterms:W3CDTF">2010-01-22T19:31:33Z</dcterms:created>
  <dcterms:modified xsi:type="dcterms:W3CDTF">2025-07-03T14:46:11Z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Information Classification: General</vt:lpwstr>
  </property>
  <property fmtid="{D5CDD505-2E9C-101B-9397-08002B2CF9AE}" pid="3" name="MediaServiceImageTags">
    <vt:lpwstr/>
  </property>
  <property fmtid="{D5CDD505-2E9C-101B-9397-08002B2CF9AE}" pid="4" name="ContentTypeId">
    <vt:lpwstr>0x0101006B43DE67C22F4940BBE9D170DAE04CAF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SetDate">
    <vt:lpwstr>2026-01-13T11:39:59Z</vt:lpwstr>
  </property>
  <property fmtid="{D5CDD505-2E9C-101B-9397-08002B2CF9AE}" pid="9" name="ClassificationContentMarkingFooterLocations">
    <vt:lpwstr>Office Theme:8</vt:lpwstr>
  </property>
  <property fmtid="{D5CDD505-2E9C-101B-9397-08002B2CF9AE}" pid="10" name="MSIP_Label_2bbab825-a111-45e4-86a1-18cee0005896_Tag">
    <vt:lpwstr>10, 3, 0, 2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MSIP_Label_2bbab825-a111-45e4-86a1-18cee0005896_Enabled">
    <vt:lpwstr>true</vt:lpwstr>
  </property>
  <property fmtid="{D5CDD505-2E9C-101B-9397-08002B2CF9AE}" pid="13" name="MSIP_Label_2bbab825-a111-45e4-86a1-18cee0005896_ActionId">
    <vt:lpwstr>469289a4-2a2e-471e-a81e-5497d3c21adc</vt:lpwstr>
  </property>
</Properties>
</file>