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CC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neman, Thomas" userId="9613b37a-9a95-47a6-827a-bb256d7ad460" providerId="ADAL" clId="{700DF2AB-0694-41D4-97BC-9F5553244B14}"/>
    <pc:docChg chg="custSel modSld">
      <pc:chgData name="Linneman, Thomas" userId="9613b37a-9a95-47a6-827a-bb256d7ad460" providerId="ADAL" clId="{700DF2AB-0694-41D4-97BC-9F5553244B14}" dt="2025-11-28T01:32:16.641" v="99" actId="20577"/>
      <pc:docMkLst>
        <pc:docMk/>
      </pc:docMkLst>
      <pc:sldChg chg="modSp mod">
        <pc:chgData name="Linneman, Thomas" userId="9613b37a-9a95-47a6-827a-bb256d7ad460" providerId="ADAL" clId="{700DF2AB-0694-41D4-97BC-9F5553244B14}" dt="2025-11-24T15:57:32.130" v="51" actId="20577"/>
        <pc:sldMkLst>
          <pc:docMk/>
          <pc:sldMk cId="0" sldId="256"/>
        </pc:sldMkLst>
        <pc:spChg chg="mod">
          <ac:chgData name="Linneman, Thomas" userId="9613b37a-9a95-47a6-827a-bb256d7ad460" providerId="ADAL" clId="{700DF2AB-0694-41D4-97BC-9F5553244B14}" dt="2025-11-24T15:56:38.851" v="14" actId="20577"/>
          <ac:spMkLst>
            <pc:docMk/>
            <pc:sldMk cId="0" sldId="256"/>
            <ac:spMk id="4" creationId="{00000000-0000-0000-0000-000000000000}"/>
          </ac:spMkLst>
        </pc:spChg>
        <pc:spChg chg="mod">
          <ac:chgData name="Linneman, Thomas" userId="9613b37a-9a95-47a6-827a-bb256d7ad460" providerId="ADAL" clId="{700DF2AB-0694-41D4-97BC-9F5553244B14}" dt="2025-11-24T15:57:32.130" v="51" actId="20577"/>
          <ac:spMkLst>
            <pc:docMk/>
            <pc:sldMk cId="0" sldId="256"/>
            <ac:spMk id="5" creationId="{00000000-0000-0000-0000-000000000000}"/>
          </ac:spMkLst>
        </pc:spChg>
      </pc:sldChg>
      <pc:sldChg chg="modSp mod">
        <pc:chgData name="Linneman, Thomas" userId="9613b37a-9a95-47a6-827a-bb256d7ad460" providerId="ADAL" clId="{700DF2AB-0694-41D4-97BC-9F5553244B14}" dt="2025-11-28T01:32:07.054" v="76" actId="20577"/>
        <pc:sldMkLst>
          <pc:docMk/>
          <pc:sldMk cId="199974472" sldId="263"/>
        </pc:sldMkLst>
        <pc:spChg chg="mod">
          <ac:chgData name="Linneman, Thomas" userId="9613b37a-9a95-47a6-827a-bb256d7ad460" providerId="ADAL" clId="{700DF2AB-0694-41D4-97BC-9F5553244B14}" dt="2025-11-28T01:32:07.054" v="76" actId="20577"/>
          <ac:spMkLst>
            <pc:docMk/>
            <pc:sldMk cId="199974472" sldId="263"/>
            <ac:spMk id="2" creationId="{257920EA-179A-11CC-5D05-ECCAC7AAE323}"/>
          </ac:spMkLst>
        </pc:spChg>
      </pc:sldChg>
      <pc:sldChg chg="modSp mod">
        <pc:chgData name="Linneman, Thomas" userId="9613b37a-9a95-47a6-827a-bb256d7ad460" providerId="ADAL" clId="{700DF2AB-0694-41D4-97BC-9F5553244B14}" dt="2025-11-28T01:32:16.641" v="99" actId="20577"/>
        <pc:sldMkLst>
          <pc:docMk/>
          <pc:sldMk cId="1779131621" sldId="265"/>
        </pc:sldMkLst>
        <pc:spChg chg="mod">
          <ac:chgData name="Linneman, Thomas" userId="9613b37a-9a95-47a6-827a-bb256d7ad460" providerId="ADAL" clId="{700DF2AB-0694-41D4-97BC-9F5553244B14}" dt="2025-11-28T01:32:16.641" v="99" actId="20577"/>
          <ac:spMkLst>
            <pc:docMk/>
            <pc:sldMk cId="1779131621" sldId="265"/>
            <ac:spMk id="2" creationId="{8D80BA01-B1A4-6FEB-E04D-C9DF8B17C3E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54216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Making Sense of SPSS Output: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Nested Models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2905" y="1524000"/>
            <a:ext cx="675736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On the following slide,</a:t>
            </a: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you will find some SPSS regression output</a:t>
            </a: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using GSS2022 data.</a:t>
            </a:r>
          </a:p>
          <a:p>
            <a:pPr algn="ctr"/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Try to make sense of the output</a:t>
            </a: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by answering the questions that</a:t>
            </a: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are asked.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20A26-1BFA-D78E-CC7F-451189210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CABE520-6057-7BB6-6EB6-458F047C90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B9DEAC0-F18B-2CBE-6994-37C60AD80A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5D83BBD-FC4A-25C5-B2C6-FB5F74A001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D80BA01-B1A4-6FEB-E04D-C9DF8B17C3E9}"/>
              </a:ext>
            </a:extLst>
          </p:cNvPr>
          <p:cNvSpPr txBox="1"/>
          <p:nvPr/>
        </p:nvSpPr>
        <p:spPr>
          <a:xfrm>
            <a:off x="5365750" y="92135"/>
            <a:ext cx="3752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4: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According to Model 1, what is men’s mean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income?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F5975B-C3FA-01C4-E2B9-5D894C30A795}"/>
              </a:ext>
            </a:extLst>
          </p:cNvPr>
          <p:cNvSpPr/>
          <p:nvPr/>
        </p:nvSpPr>
        <p:spPr>
          <a:xfrm>
            <a:off x="2209800" y="5534023"/>
            <a:ext cx="762000" cy="180978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628AC5-8B1B-65E3-F7C4-7F255353D579}"/>
              </a:ext>
            </a:extLst>
          </p:cNvPr>
          <p:cNvSpPr txBox="1"/>
          <p:nvPr/>
        </p:nvSpPr>
        <p:spPr>
          <a:xfrm>
            <a:off x="5365750" y="1537881"/>
            <a:ext cx="37528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Men make on average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$65,197.</a:t>
            </a:r>
          </a:p>
        </p:txBody>
      </p:sp>
    </p:spTree>
    <p:extLst>
      <p:ext uri="{BB962C8B-B14F-4D97-AF65-F5344CB8AC3E}">
        <p14:creationId xmlns:p14="http://schemas.microsoft.com/office/powerpoint/2010/main" val="1779131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9E5629-BB4A-4194-94DC-C85523D5D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B872798-1B38-9FC6-4126-9E4E7F0AA5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A4B6CA6-0FBF-6E93-3FA8-38DD0396FB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30E7113-1041-3594-CF19-31AC0E4BB5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A8FE405-0F2D-33AA-D84D-DA779EA00E51}"/>
              </a:ext>
            </a:extLst>
          </p:cNvPr>
          <p:cNvSpPr txBox="1"/>
          <p:nvPr/>
        </p:nvSpPr>
        <p:spPr>
          <a:xfrm>
            <a:off x="5365750" y="92135"/>
            <a:ext cx="37528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5: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Can you say that,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the population,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there is a sex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difference in income?</a:t>
            </a:r>
          </a:p>
        </p:txBody>
      </p:sp>
    </p:spTree>
    <p:extLst>
      <p:ext uri="{BB962C8B-B14F-4D97-AF65-F5344CB8AC3E}">
        <p14:creationId xmlns:p14="http://schemas.microsoft.com/office/powerpoint/2010/main" val="2392303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652848-4747-6B5B-C8B7-C090043AF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3E03E3D-48FC-E3AA-343E-941AF04FC6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1F8F231-37ED-F96F-3680-565F218AF1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7971F4F-603F-A7E3-7A1C-589BFADC8A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61A6B08-9A0C-D3AF-1EF7-94A81D024ED3}"/>
              </a:ext>
            </a:extLst>
          </p:cNvPr>
          <p:cNvSpPr txBox="1"/>
          <p:nvPr/>
        </p:nvSpPr>
        <p:spPr>
          <a:xfrm>
            <a:off x="5365750" y="92135"/>
            <a:ext cx="37528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5: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Can you say that,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the population,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there is a sex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difference in income?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3F74F6-4DD7-175C-9FB8-BA3AF40B3A47}"/>
              </a:ext>
            </a:extLst>
          </p:cNvPr>
          <p:cNvSpPr/>
          <p:nvPr/>
        </p:nvSpPr>
        <p:spPr>
          <a:xfrm>
            <a:off x="5253990" y="5710552"/>
            <a:ext cx="762000" cy="180978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6FDF97-7937-3AB7-B906-DE35F4D3E005}"/>
              </a:ext>
            </a:extLst>
          </p:cNvPr>
          <p:cNvSpPr txBox="1"/>
          <p:nvPr/>
        </p:nvSpPr>
        <p:spPr>
          <a:xfrm>
            <a:off x="5365750" y="2175211"/>
            <a:ext cx="37528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Yes, the slope for sex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is statistically significant at the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p&lt;.001 level, so we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can say that there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is a difference in the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population.</a:t>
            </a:r>
          </a:p>
        </p:txBody>
      </p:sp>
    </p:spTree>
    <p:extLst>
      <p:ext uri="{BB962C8B-B14F-4D97-AF65-F5344CB8AC3E}">
        <p14:creationId xmlns:p14="http://schemas.microsoft.com/office/powerpoint/2010/main" val="3352762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308D88-F7E2-8605-557E-77859B354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A702EF1-EF81-FC1E-59C8-E9CC4FD983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F7C5CD4-FBCC-498F-FFEC-5A3D5BEF19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F127B53-8C66-0D42-EEBE-3DDEEC507C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F7B39FE-5EEA-19CD-97F7-DB9C2F99C0EE}"/>
              </a:ext>
            </a:extLst>
          </p:cNvPr>
          <p:cNvSpPr txBox="1"/>
          <p:nvPr/>
        </p:nvSpPr>
        <p:spPr>
          <a:xfrm>
            <a:off x="5365750" y="92135"/>
            <a:ext cx="3752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6: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How much variation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income can sex alone explain?</a:t>
            </a:r>
          </a:p>
        </p:txBody>
      </p:sp>
    </p:spTree>
    <p:extLst>
      <p:ext uri="{BB962C8B-B14F-4D97-AF65-F5344CB8AC3E}">
        <p14:creationId xmlns:p14="http://schemas.microsoft.com/office/powerpoint/2010/main" val="32930854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76ED8-1CAC-367D-42E8-696AEAB1A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27AF014-77DA-D110-B089-54783000A5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9B72BB6-D29D-CB5F-A8FB-DD598A06BE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9466F3B-C7F2-6C84-7993-0DF873BD9D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EBEB262-B033-3F1C-A9F2-B2E26A6A4FED}"/>
              </a:ext>
            </a:extLst>
          </p:cNvPr>
          <p:cNvSpPr txBox="1"/>
          <p:nvPr/>
        </p:nvSpPr>
        <p:spPr>
          <a:xfrm>
            <a:off x="5365750" y="92135"/>
            <a:ext cx="3752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6: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How much variation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income does sex alone explain?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F17866-CD81-BA16-5A16-0030DBD6291E}"/>
              </a:ext>
            </a:extLst>
          </p:cNvPr>
          <p:cNvSpPr/>
          <p:nvPr/>
        </p:nvSpPr>
        <p:spPr>
          <a:xfrm>
            <a:off x="2057400" y="650872"/>
            <a:ext cx="762000" cy="180978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7243CA-6DD6-1904-CA5F-53183739F680}"/>
              </a:ext>
            </a:extLst>
          </p:cNvPr>
          <p:cNvSpPr txBox="1"/>
          <p:nvPr/>
        </p:nvSpPr>
        <p:spPr>
          <a:xfrm>
            <a:off x="5365750" y="2175211"/>
            <a:ext cx="3752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Sex explains 2.9%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of the variation in income.</a:t>
            </a:r>
          </a:p>
        </p:txBody>
      </p:sp>
    </p:spTree>
    <p:extLst>
      <p:ext uri="{BB962C8B-B14F-4D97-AF65-F5344CB8AC3E}">
        <p14:creationId xmlns:p14="http://schemas.microsoft.com/office/powerpoint/2010/main" val="31238999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85937F-BC3F-C05E-4E6B-840369B7D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AE70F9F-C91C-1832-43D0-0F16F21487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F42241C-309F-0995-2CBD-D810C1BF27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C4FA847-95B7-1AFC-059A-6EE51520D1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EEAE374-55B2-C48E-0D6E-9E812CAED96D}"/>
              </a:ext>
            </a:extLst>
          </p:cNvPr>
          <p:cNvSpPr txBox="1"/>
          <p:nvPr/>
        </p:nvSpPr>
        <p:spPr>
          <a:xfrm>
            <a:off x="5365750" y="92135"/>
            <a:ext cx="3752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7: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control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variable added in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Model 2?</a:t>
            </a:r>
          </a:p>
        </p:txBody>
      </p:sp>
    </p:spTree>
    <p:extLst>
      <p:ext uri="{BB962C8B-B14F-4D97-AF65-F5344CB8AC3E}">
        <p14:creationId xmlns:p14="http://schemas.microsoft.com/office/powerpoint/2010/main" val="28870395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83878-9AD0-2333-56D3-E3C96AAB65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A22A91B-76B6-7C3A-113C-FB3D575CB1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9ED9086-13FE-615D-9AFF-1105400F94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8CA817C-F08C-D191-48B3-1E996B2AAA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038FC51-A74A-3D51-234C-88E880470454}"/>
              </a:ext>
            </a:extLst>
          </p:cNvPr>
          <p:cNvSpPr txBox="1"/>
          <p:nvPr/>
        </p:nvSpPr>
        <p:spPr>
          <a:xfrm>
            <a:off x="5365750" y="92135"/>
            <a:ext cx="3752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7: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control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variable added in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Model 2?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F5ED29-65A0-97D3-096A-799A121CA175}"/>
              </a:ext>
            </a:extLst>
          </p:cNvPr>
          <p:cNvSpPr/>
          <p:nvPr/>
        </p:nvSpPr>
        <p:spPr>
          <a:xfrm>
            <a:off x="533400" y="6248400"/>
            <a:ext cx="1447800" cy="3810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0B1966-552B-2C05-93FC-57C4F1656C8A}"/>
              </a:ext>
            </a:extLst>
          </p:cNvPr>
          <p:cNvSpPr txBox="1"/>
          <p:nvPr/>
        </p:nvSpPr>
        <p:spPr>
          <a:xfrm>
            <a:off x="5365750" y="2175211"/>
            <a:ext cx="37528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Number of hours worked last week.</a:t>
            </a:r>
          </a:p>
        </p:txBody>
      </p:sp>
    </p:spTree>
    <p:extLst>
      <p:ext uri="{BB962C8B-B14F-4D97-AF65-F5344CB8AC3E}">
        <p14:creationId xmlns:p14="http://schemas.microsoft.com/office/powerpoint/2010/main" val="38673527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CBFAB-4DA5-40B2-40A9-14DEF759A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D6516B8-6CFB-0B8A-4BEB-BAF10BD8A2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F93913D-4DC4-D578-A4C5-2534B2EBA6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0438D87-7480-3895-59F5-9856935FA5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1F61A97-5BBC-30BD-46BC-6A62B51AF82A}"/>
              </a:ext>
            </a:extLst>
          </p:cNvPr>
          <p:cNvSpPr txBox="1"/>
          <p:nvPr/>
        </p:nvSpPr>
        <p:spPr>
          <a:xfrm>
            <a:off x="5365750" y="92135"/>
            <a:ext cx="3752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8: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Describe the effect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of working an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additional hour.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3E3CF4-BE69-9976-E6E4-4F1728C1D000}"/>
              </a:ext>
            </a:extLst>
          </p:cNvPr>
          <p:cNvSpPr/>
          <p:nvPr/>
        </p:nvSpPr>
        <p:spPr>
          <a:xfrm>
            <a:off x="533400" y="6248400"/>
            <a:ext cx="1447800" cy="3810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950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5A5C7-3B8F-B965-746C-A6973FA5E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A9BC4CB-2C81-B5DD-53A0-4CC8898164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7B5C329-1804-904D-37CF-03BC5D58B4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5779FB7-86E7-E483-9E98-4B192BFD65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CE5BEA5-8668-6371-A38A-189B835627F7}"/>
              </a:ext>
            </a:extLst>
          </p:cNvPr>
          <p:cNvSpPr txBox="1"/>
          <p:nvPr/>
        </p:nvSpPr>
        <p:spPr>
          <a:xfrm>
            <a:off x="5365750" y="92135"/>
            <a:ext cx="3752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8: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Describe the effect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of working an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additional hour.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A1E6FF-0CD3-BE3D-C956-4A2239B645B1}"/>
              </a:ext>
            </a:extLst>
          </p:cNvPr>
          <p:cNvSpPr/>
          <p:nvPr/>
        </p:nvSpPr>
        <p:spPr>
          <a:xfrm>
            <a:off x="2133600" y="6248400"/>
            <a:ext cx="762000" cy="3810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6F5C16-B4AD-B526-B229-A0F6E9AB29D1}"/>
              </a:ext>
            </a:extLst>
          </p:cNvPr>
          <p:cNvSpPr txBox="1"/>
          <p:nvPr/>
        </p:nvSpPr>
        <p:spPr>
          <a:xfrm>
            <a:off x="5365750" y="2175211"/>
            <a:ext cx="37528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For each additional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hour worked, one makes $874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(this is over the course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of the whole year).</a:t>
            </a:r>
          </a:p>
        </p:txBody>
      </p:sp>
    </p:spTree>
    <p:extLst>
      <p:ext uri="{BB962C8B-B14F-4D97-AF65-F5344CB8AC3E}">
        <p14:creationId xmlns:p14="http://schemas.microsoft.com/office/powerpoint/2010/main" val="34141741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798AD-DD4B-8C13-F21F-B8BCADEF1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EFE844D-EDFE-F011-23CB-E70A2302BB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C8E1FEA-DD8C-EFC3-9634-6A3B9474FE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B49DEDF-2CAC-B2FC-81BB-518A91CCD6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2B05CE6-797D-4929-D965-7C40ACEA9B56}"/>
              </a:ext>
            </a:extLst>
          </p:cNvPr>
          <p:cNvSpPr txBox="1"/>
          <p:nvPr/>
        </p:nvSpPr>
        <p:spPr>
          <a:xfrm>
            <a:off x="5365750" y="92135"/>
            <a:ext cx="37528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9: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happens to the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sex effect once we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control for hours worked?</a:t>
            </a:r>
          </a:p>
        </p:txBody>
      </p:sp>
    </p:spTree>
    <p:extLst>
      <p:ext uri="{BB962C8B-B14F-4D97-AF65-F5344CB8AC3E}">
        <p14:creationId xmlns:p14="http://schemas.microsoft.com/office/powerpoint/2010/main" val="2964870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D017C28-DCF3-59D3-1BF5-22DDDD660F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892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2EE6E1B-E28E-CFFA-BD6E-04B2D24E23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352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1EC60C1-DAB8-A2AC-7382-D52FFB8D90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18920" y="4719954"/>
            <a:ext cx="6000750" cy="216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3987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151F49-460A-1192-9453-88FE09B8E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839486-8306-9D21-E8F8-3C18D4C4FD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F1A838D-CBE0-5DDC-F2B0-4C83C471F7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97D01D6-81E5-2F37-8D59-8C97D7A87C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31EE2D2-1216-7DE9-55B7-202F3F83B901}"/>
              </a:ext>
            </a:extLst>
          </p:cNvPr>
          <p:cNvSpPr txBox="1"/>
          <p:nvPr/>
        </p:nvSpPr>
        <p:spPr>
          <a:xfrm>
            <a:off x="5365750" y="92135"/>
            <a:ext cx="37528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9: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happens to the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sex effect once we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control for hours worked?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05A1E6-4917-E9FB-989C-B93DCDFCD9F1}"/>
              </a:ext>
            </a:extLst>
          </p:cNvPr>
          <p:cNvSpPr/>
          <p:nvPr/>
        </p:nvSpPr>
        <p:spPr>
          <a:xfrm>
            <a:off x="2143125" y="6096000"/>
            <a:ext cx="762000" cy="2286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72C884-E172-17EC-5C7D-8C080FDB0210}"/>
              </a:ext>
            </a:extLst>
          </p:cNvPr>
          <p:cNvSpPr txBox="1"/>
          <p:nvPr/>
        </p:nvSpPr>
        <p:spPr>
          <a:xfrm>
            <a:off x="5365750" y="2175211"/>
            <a:ext cx="37528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effect of sex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declines by around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$4,000, but it remains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statistically significant.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4292C83-901A-765A-24BC-02C01979A420}"/>
              </a:ext>
            </a:extLst>
          </p:cNvPr>
          <p:cNvSpPr/>
          <p:nvPr/>
        </p:nvSpPr>
        <p:spPr>
          <a:xfrm>
            <a:off x="2133600" y="5676583"/>
            <a:ext cx="762000" cy="2286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41075D0-9298-27AC-F660-E4261795723B}"/>
              </a:ext>
            </a:extLst>
          </p:cNvPr>
          <p:cNvSpPr/>
          <p:nvPr/>
        </p:nvSpPr>
        <p:spPr>
          <a:xfrm>
            <a:off x="5257800" y="6096000"/>
            <a:ext cx="762000" cy="2286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8496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F3141-1781-53AF-7FEC-2647819D39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5E9CE85-58FC-ABC2-3356-522C9FE1E2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FD95A5B-1DFA-707F-57BD-8670CC709B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5717880-DC94-142D-30B7-E989DE2ABA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DF80621-D0C2-420F-B4E0-2462FCAA0065}"/>
              </a:ext>
            </a:extLst>
          </p:cNvPr>
          <p:cNvSpPr txBox="1"/>
          <p:nvPr/>
        </p:nvSpPr>
        <p:spPr>
          <a:xfrm>
            <a:off x="5365750" y="92135"/>
            <a:ext cx="37528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10: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How much variation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can sex and hours worked together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explain?</a:t>
            </a:r>
          </a:p>
        </p:txBody>
      </p:sp>
    </p:spTree>
    <p:extLst>
      <p:ext uri="{BB962C8B-B14F-4D97-AF65-F5344CB8AC3E}">
        <p14:creationId xmlns:p14="http://schemas.microsoft.com/office/powerpoint/2010/main" val="23426033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86E47D-FAE4-B8FD-FF78-160CADA56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11A3F3-01E8-17EC-9B88-E7D37C3AAB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1508813-D8BC-9009-4B73-45C199C654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A532D41-31CA-B544-DFAD-2E9A738F7B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EC75CF8-D3BA-4136-E444-5BCF1E366CDA}"/>
              </a:ext>
            </a:extLst>
          </p:cNvPr>
          <p:cNvSpPr txBox="1"/>
          <p:nvPr/>
        </p:nvSpPr>
        <p:spPr>
          <a:xfrm>
            <a:off x="5365750" y="92135"/>
            <a:ext cx="37528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10: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How much variation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can sex and hours worked together</a:t>
            </a:r>
          </a:p>
          <a:p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</a:rPr>
              <a:t>explain?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B5C064-014F-0F56-9683-A8E581256875}"/>
              </a:ext>
            </a:extLst>
          </p:cNvPr>
          <p:cNvSpPr txBox="1"/>
          <p:nvPr/>
        </p:nvSpPr>
        <p:spPr>
          <a:xfrm>
            <a:off x="5365750" y="2175211"/>
            <a:ext cx="37528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Together these two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variables explain 9%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of the variation in income.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BDCCC07-A763-25B0-3D84-2EE0CC927395}"/>
              </a:ext>
            </a:extLst>
          </p:cNvPr>
          <p:cNvSpPr/>
          <p:nvPr/>
        </p:nvSpPr>
        <p:spPr>
          <a:xfrm>
            <a:off x="2057400" y="852170"/>
            <a:ext cx="762000" cy="2286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1444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5BF96A-B0FA-E802-F0EF-6D6BBF018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EB28D63-FE6E-0F12-6728-CDA5FD3F9B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C77CD25-030E-38E4-5248-431FC48BBE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81B4F9E-24B6-EACE-5C46-52C7C67960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56C9A32-4762-475E-9E70-78B4E251BE82}"/>
              </a:ext>
            </a:extLst>
          </p:cNvPr>
          <p:cNvSpPr txBox="1"/>
          <p:nvPr/>
        </p:nvSpPr>
        <p:spPr>
          <a:xfrm>
            <a:off x="5365750" y="92135"/>
            <a:ext cx="3752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11: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Which independent variable has the largest effect?</a:t>
            </a:r>
          </a:p>
        </p:txBody>
      </p:sp>
    </p:spTree>
    <p:extLst>
      <p:ext uri="{BB962C8B-B14F-4D97-AF65-F5344CB8AC3E}">
        <p14:creationId xmlns:p14="http://schemas.microsoft.com/office/powerpoint/2010/main" val="1015816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9A3125-CFF3-6180-B888-EB22DFF344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CB682DC-39F5-862C-24A7-7615562EA8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A332DC6-5F54-C334-82B1-A92E3C0771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7E80C7E-37DD-745C-03AD-44C52FA38F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85E1657-C718-38B6-D002-3AE6725B6346}"/>
              </a:ext>
            </a:extLst>
          </p:cNvPr>
          <p:cNvSpPr txBox="1"/>
          <p:nvPr/>
        </p:nvSpPr>
        <p:spPr>
          <a:xfrm>
            <a:off x="5365750" y="92135"/>
            <a:ext cx="3752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11: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Which independent variable has the largest effect?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77849E-FECB-1E44-405D-6EB084CA99B4}"/>
              </a:ext>
            </a:extLst>
          </p:cNvPr>
          <p:cNvSpPr txBox="1"/>
          <p:nvPr/>
        </p:nvSpPr>
        <p:spPr>
          <a:xfrm>
            <a:off x="5365750" y="2175211"/>
            <a:ext cx="3752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Hours worked has the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largest beta, so it has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largest effect.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7F2DB22-AA30-1C53-31DC-26D93F691527}"/>
              </a:ext>
            </a:extLst>
          </p:cNvPr>
          <p:cNvSpPr/>
          <p:nvPr/>
        </p:nvSpPr>
        <p:spPr>
          <a:xfrm>
            <a:off x="3886200" y="6096000"/>
            <a:ext cx="762000" cy="3810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8096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857FA5-7AB4-83C0-032E-235E58F8E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1459DDC-4412-AB6B-AB3E-F7CD3D9C5B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918C403-F458-61A0-EA41-382AD3BC8E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C23175F-EF3F-1194-CF8E-FAD967968E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3D6BA1B-4DB1-3DB7-EFB9-62EA6014E7EC}"/>
              </a:ext>
            </a:extLst>
          </p:cNvPr>
          <p:cNvSpPr txBox="1"/>
          <p:nvPr/>
        </p:nvSpPr>
        <p:spPr>
          <a:xfrm>
            <a:off x="5365750" y="92135"/>
            <a:ext cx="3752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12: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How many cases are involved in this regression?</a:t>
            </a:r>
          </a:p>
        </p:txBody>
      </p:sp>
    </p:spTree>
    <p:extLst>
      <p:ext uri="{BB962C8B-B14F-4D97-AF65-F5344CB8AC3E}">
        <p14:creationId xmlns:p14="http://schemas.microsoft.com/office/powerpoint/2010/main" val="10263088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1D069-DABC-A8BC-09A2-F66F2E9F4F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1E88EBD-C843-A218-16E9-8948529678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B59416F-7616-33BE-F386-E8CC67322E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6A1B145-4C1D-6D4E-688D-0001761CE2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8088681-9D7E-B75D-33B0-E6B6B04301FB}"/>
              </a:ext>
            </a:extLst>
          </p:cNvPr>
          <p:cNvSpPr txBox="1"/>
          <p:nvPr/>
        </p:nvSpPr>
        <p:spPr>
          <a:xfrm>
            <a:off x="5365750" y="92135"/>
            <a:ext cx="3752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12: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How many cases are involved in this regression?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2ED608-CDB1-E669-B692-66B6B3244584}"/>
              </a:ext>
            </a:extLst>
          </p:cNvPr>
          <p:cNvSpPr txBox="1"/>
          <p:nvPr/>
        </p:nvSpPr>
        <p:spPr>
          <a:xfrm>
            <a:off x="5365750" y="2175211"/>
            <a:ext cx="3752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There are 1771+1,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or 1,772 cases in this</a:t>
            </a:r>
          </a:p>
          <a:p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</a:rPr>
              <a:t>regression. 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6F02E8F-083F-819A-2C94-C2821801330B}"/>
              </a:ext>
            </a:extLst>
          </p:cNvPr>
          <p:cNvSpPr/>
          <p:nvPr/>
        </p:nvSpPr>
        <p:spPr>
          <a:xfrm>
            <a:off x="2143125" y="3554371"/>
            <a:ext cx="762000" cy="1905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236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B3473F-8A1D-2F86-FBE3-12125027F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177F9F1-1694-FC8F-C18E-6B39648DA4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C21D95A-2A95-074E-0646-A9CA6DC035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CA1E1DC-E293-5CA8-BC48-78F59F3EAA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A06D875-0B88-5B2D-32CC-E821877D2047}"/>
              </a:ext>
            </a:extLst>
          </p:cNvPr>
          <p:cNvSpPr txBox="1"/>
          <p:nvPr/>
        </p:nvSpPr>
        <p:spPr>
          <a:xfrm>
            <a:off x="5365750" y="252005"/>
            <a:ext cx="3752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dependent variable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this output?</a:t>
            </a:r>
          </a:p>
        </p:txBody>
      </p:sp>
    </p:spTree>
    <p:extLst>
      <p:ext uri="{BB962C8B-B14F-4D97-AF65-F5344CB8AC3E}">
        <p14:creationId xmlns:p14="http://schemas.microsoft.com/office/powerpoint/2010/main" val="4177540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AA50D0-13B4-D619-479E-02DAC5D77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B2618AB-9166-C5D1-FDBC-FB039AD208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24AC6DB-D1BD-2E0A-8C18-4F6B0CA3D0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357E8C0-1C76-C835-7C13-A743318986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6BED517-A82C-D26D-023A-8FE3F2F6548A}"/>
              </a:ext>
            </a:extLst>
          </p:cNvPr>
          <p:cNvSpPr txBox="1"/>
          <p:nvPr/>
        </p:nvSpPr>
        <p:spPr>
          <a:xfrm>
            <a:off x="5365750" y="252005"/>
            <a:ext cx="3752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dependent variable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this output?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06D0CF-60E2-1499-5636-86E1471AE72B}"/>
              </a:ext>
            </a:extLst>
          </p:cNvPr>
          <p:cNvSpPr txBox="1"/>
          <p:nvPr/>
        </p:nvSpPr>
        <p:spPr>
          <a:xfrm>
            <a:off x="5391150" y="2088249"/>
            <a:ext cx="37528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Respondent’s Income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$1000s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B7AD2E-B8E3-DC0C-C30B-C8E66CF9BD70}"/>
              </a:ext>
            </a:extLst>
          </p:cNvPr>
          <p:cNvSpPr/>
          <p:nvPr/>
        </p:nvSpPr>
        <p:spPr>
          <a:xfrm>
            <a:off x="152400" y="3788100"/>
            <a:ext cx="3048000" cy="2286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8FEF0F-EB4D-BF2A-C758-CC5AD4754BEE}"/>
              </a:ext>
            </a:extLst>
          </p:cNvPr>
          <p:cNvSpPr/>
          <p:nvPr/>
        </p:nvSpPr>
        <p:spPr>
          <a:xfrm>
            <a:off x="152400" y="6578834"/>
            <a:ext cx="3048000" cy="2286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610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E3D11F-B22D-7403-9EE4-822D2C12F0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B23791E-B906-5D65-70DC-5AA79703A0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94BD54A-3C98-9E9B-FF8C-ADBB0306A6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561D5ED-CFDE-5F0B-3539-861744EE5D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1BBDCBB-60BA-9DC5-9536-349CF8791B05}"/>
              </a:ext>
            </a:extLst>
          </p:cNvPr>
          <p:cNvSpPr txBox="1"/>
          <p:nvPr/>
        </p:nvSpPr>
        <p:spPr>
          <a:xfrm>
            <a:off x="5365750" y="92135"/>
            <a:ext cx="3752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2: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only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independent variable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Model 1?</a:t>
            </a:r>
          </a:p>
        </p:txBody>
      </p:sp>
    </p:spTree>
    <p:extLst>
      <p:ext uri="{BB962C8B-B14F-4D97-AF65-F5344CB8AC3E}">
        <p14:creationId xmlns:p14="http://schemas.microsoft.com/office/powerpoint/2010/main" val="3368959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9CC90F-C4A7-900F-EE74-08168944F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C56B4EF-2905-2E3F-E947-1165FC0BE0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85D74B8-E23B-846D-A860-73A3582E0D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90DCF92-D435-CE05-24FA-9405F624DE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B9EFF36-D3B5-BEA0-48D3-92F8B5D8CE50}"/>
              </a:ext>
            </a:extLst>
          </p:cNvPr>
          <p:cNvSpPr txBox="1"/>
          <p:nvPr/>
        </p:nvSpPr>
        <p:spPr>
          <a:xfrm>
            <a:off x="5365750" y="92135"/>
            <a:ext cx="3752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2: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only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independent variable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Model 1?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4A5F3E-3A59-8FB7-C6CA-8B01A4FCC883}"/>
              </a:ext>
            </a:extLst>
          </p:cNvPr>
          <p:cNvSpPr txBox="1"/>
          <p:nvPr/>
        </p:nvSpPr>
        <p:spPr>
          <a:xfrm>
            <a:off x="5391150" y="2088249"/>
            <a:ext cx="3752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Sex of respondent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85CC17-0F4F-E696-D065-2A17EE95F927}"/>
              </a:ext>
            </a:extLst>
          </p:cNvPr>
          <p:cNvSpPr/>
          <p:nvPr/>
        </p:nvSpPr>
        <p:spPr>
          <a:xfrm>
            <a:off x="377825" y="5686740"/>
            <a:ext cx="1450975" cy="256859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06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2337B-C99C-E813-9156-B18EADB09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912AC08-332C-E97A-077B-C74FD91D0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DEE27EF-C6EC-D4B6-BFF9-081B584621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55EF7BD-8A7E-7C0C-582F-0AAA6833D5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93BD95B-2697-918B-F829-701CE89B94CB}"/>
              </a:ext>
            </a:extLst>
          </p:cNvPr>
          <p:cNvSpPr txBox="1"/>
          <p:nvPr/>
        </p:nvSpPr>
        <p:spPr>
          <a:xfrm>
            <a:off x="5181600" y="92135"/>
            <a:ext cx="3937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3: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According to Model 1,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who makes less income, men or women?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How much less?</a:t>
            </a:r>
          </a:p>
        </p:txBody>
      </p:sp>
    </p:spTree>
    <p:extLst>
      <p:ext uri="{BB962C8B-B14F-4D97-AF65-F5344CB8AC3E}">
        <p14:creationId xmlns:p14="http://schemas.microsoft.com/office/powerpoint/2010/main" val="1423106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FEAF5C-FC91-74C9-133B-E99D848E8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D46289F-F957-2153-1F7D-CB28E83F31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5B92DA6-E272-FDCC-68FE-E28E9ECE93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E9BA8DA-F763-AE97-DA0A-5B371A8A1B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8BC36DF-4A4C-FE3D-150B-29DC34CE851B}"/>
              </a:ext>
            </a:extLst>
          </p:cNvPr>
          <p:cNvSpPr txBox="1"/>
          <p:nvPr/>
        </p:nvSpPr>
        <p:spPr>
          <a:xfrm>
            <a:off x="5181600" y="92135"/>
            <a:ext cx="3937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3: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According to Model 1,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who makes less income, men or women?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How much less?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3B809E-0010-88CE-D3BB-6AEFCB186F72}"/>
              </a:ext>
            </a:extLst>
          </p:cNvPr>
          <p:cNvSpPr txBox="1"/>
          <p:nvPr/>
        </p:nvSpPr>
        <p:spPr>
          <a:xfrm>
            <a:off x="5181600" y="2031127"/>
            <a:ext cx="37528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Women make less.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$16,674 less.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39D9CFC-F660-81AF-073C-7AEF30D50505}"/>
              </a:ext>
            </a:extLst>
          </p:cNvPr>
          <p:cNvSpPr/>
          <p:nvPr/>
        </p:nvSpPr>
        <p:spPr>
          <a:xfrm>
            <a:off x="377825" y="5686740"/>
            <a:ext cx="2517775" cy="256859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741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D1BE3-A795-C6CB-26AD-67BF3EC5CF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861F278-B992-1B87-CF7F-6162252ADE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42545"/>
            <a:ext cx="3752850" cy="1619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9B142E9-FB85-ECAF-F622-72F01F8651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6912"/>
            <a:ext cx="5048250" cy="2447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8B18471-B88C-CB04-090C-675EBB8B17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4719954"/>
            <a:ext cx="6000750" cy="2162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57920EA-179A-11CC-5D05-ECCAC7AAE323}"/>
              </a:ext>
            </a:extLst>
          </p:cNvPr>
          <p:cNvSpPr txBox="1"/>
          <p:nvPr/>
        </p:nvSpPr>
        <p:spPr>
          <a:xfrm>
            <a:off x="5365750" y="92135"/>
            <a:ext cx="3752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4: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According to Model 1, what is men’s mean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income?</a:t>
            </a:r>
          </a:p>
        </p:txBody>
      </p:sp>
    </p:spTree>
    <p:extLst>
      <p:ext uri="{BB962C8B-B14F-4D97-AF65-F5344CB8AC3E}">
        <p14:creationId xmlns:p14="http://schemas.microsoft.com/office/powerpoint/2010/main" val="199974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43DE67C22F4940BBE9D170DAE04CAF" ma:contentTypeVersion="18" ma:contentTypeDescription="Create a new document." ma:contentTypeScope="" ma:versionID="50b3c8d461ed132ee39070c7dbf0b0ed">
  <xsd:schema xmlns:xsd="http://www.w3.org/2001/XMLSchema" xmlns:xs="http://www.w3.org/2001/XMLSchema" xmlns:p="http://schemas.microsoft.com/office/2006/metadata/properties" xmlns:ns2="758b23b8-80ab-4871-af94-265c2a70562d" xmlns:ns3="94d707cb-8288-4c59-8fe9-a457835741f6" targetNamespace="http://schemas.microsoft.com/office/2006/metadata/properties" ma:root="true" ma:fieldsID="2f3ebda7f9c4e1b852dc052020f98b93" ns2:_="" ns3:_="">
    <xsd:import namespace="758b23b8-80ab-4871-af94-265c2a70562d"/>
    <xsd:import namespace="94d707cb-8288-4c59-8fe9-a457835741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8b23b8-80ab-4871-af94-265c2a7056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d707cb-8288-4c59-8fe9-a457835741f6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aad51846-cd3e-44b1-a42e-8df071718a87}" ma:internalName="TaxCatchAll" ma:showField="CatchAllData" ma:web="94d707cb-8288-4c59-8fe9-a457835741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58b23b8-80ab-4871-af94-265c2a70562d">
      <Terms xmlns="http://schemas.microsoft.com/office/infopath/2007/PartnerControls"/>
    </lcf76f155ced4ddcb4097134ff3c332f>
    <TaxCatchAll xmlns="94d707cb-8288-4c59-8fe9-a457835741f6" xsi:nil="true"/>
  </documentManagement>
</p:properties>
</file>

<file path=customXml/itemProps1.xml><?xml version="1.0" encoding="utf-8"?>
<ds:datastoreItem xmlns:ds="http://schemas.openxmlformats.org/officeDocument/2006/customXml" ds:itemID="{035647D8-35C9-4843-A8B3-AED0659A3CDE}"/>
</file>

<file path=customXml/itemProps2.xml><?xml version="1.0" encoding="utf-8"?>
<ds:datastoreItem xmlns:ds="http://schemas.openxmlformats.org/officeDocument/2006/customXml" ds:itemID="{565CF74C-6A01-47B1-9894-7F1BFAA87D81}"/>
</file>

<file path=customXml/itemProps3.xml><?xml version="1.0" encoding="utf-8"?>
<ds:datastoreItem xmlns:ds="http://schemas.openxmlformats.org/officeDocument/2006/customXml" ds:itemID="{360508C5-DC38-439B-BE99-7E3FCB03D120}"/>
</file>

<file path=docProps/app.xml><?xml version="1.0" encoding="utf-8"?>
<Properties xmlns="http://schemas.openxmlformats.org/officeDocument/2006/extended-properties" xmlns:vt="http://schemas.openxmlformats.org/officeDocument/2006/docPropsVTypes">
  <TotalTime>2551</TotalTime>
  <Words>549</Words>
  <Application>Microsoft Office PowerPoint</Application>
  <PresentationFormat>On-screen Show (4:3)</PresentationFormat>
  <Paragraphs>140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Information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 Linneman</dc:creator>
  <cp:lastModifiedBy>Linneman, Thomas</cp:lastModifiedBy>
  <cp:revision>74</cp:revision>
  <dcterms:created xsi:type="dcterms:W3CDTF">2010-03-26T03:01:12Z</dcterms:created>
  <dcterms:modified xsi:type="dcterms:W3CDTF">2025-11-28T01:32:24Z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0x0101006B43DE67C22F4940BBE9D170DAE04CAF</vt:lpwstr>
  </property>
</Properties>
</file>